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4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5455080" y="4853880"/>
            <a:ext cx="893520" cy="2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462582D8-D5A0-42F5-94BD-ECE5BF96197D}" type="slidenum">
              <a:rPr b="0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&lt;number&gt;</a:t>
            </a:fld>
            <a:endParaRPr b="0" lang="en-US" sz="135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0" y="0"/>
            <a:ext cx="721440" cy="72828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005da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Picture 3" descr=""/>
          <p:cNvPicPr/>
          <p:nvPr/>
        </p:nvPicPr>
        <p:blipFill>
          <a:blip r:embed="rId2"/>
          <a:stretch/>
        </p:blipFill>
        <p:spPr>
          <a:xfrm>
            <a:off x="67320" y="66600"/>
            <a:ext cx="586800" cy="595440"/>
          </a:xfrm>
          <a:prstGeom prst="rect">
            <a:avLst/>
          </a:prstGeom>
          <a:ln>
            <a:noFill/>
          </a:ln>
        </p:spPr>
      </p:pic>
      <p:sp>
        <p:nvSpPr>
          <p:cNvPr id="3" name="CustomShape 3" hidden="1"/>
          <p:cNvSpPr/>
          <p:nvPr/>
        </p:nvSpPr>
        <p:spPr>
          <a:xfrm>
            <a:off x="0" y="4840920"/>
            <a:ext cx="9136800" cy="295200"/>
          </a:xfrm>
          <a:prstGeom prst="rect">
            <a:avLst/>
          </a:prstGeom>
          <a:solidFill>
            <a:srgbClr val="a3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Fall 2018 - Simulation Innovation Workshop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4" name="Picture 2" descr=""/>
          <p:cNvPicPr/>
          <p:nvPr/>
        </p:nvPicPr>
        <p:blipFill>
          <a:blip r:embed="rId3"/>
          <a:stretch/>
        </p:blipFill>
        <p:spPr>
          <a:xfrm>
            <a:off x="8381880" y="4878000"/>
            <a:ext cx="664920" cy="22140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4"/>
          <p:cNvSpPr/>
          <p:nvPr/>
        </p:nvSpPr>
        <p:spPr>
          <a:xfrm>
            <a:off x="0" y="4840920"/>
            <a:ext cx="9136800" cy="295200"/>
          </a:xfrm>
          <a:prstGeom prst="rect">
            <a:avLst/>
          </a:prstGeom>
          <a:solidFill>
            <a:srgbClr val="a3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Fall 2018 - Simulation Innovation Workshop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3927600" y="4840920"/>
            <a:ext cx="5209200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i="1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Orlando (Florida – US), 9-14 September 2018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7" name="Picture 1" descr=""/>
          <p:cNvPicPr/>
          <p:nvPr/>
        </p:nvPicPr>
        <p:blipFill>
          <a:blip r:embed="rId4"/>
          <a:stretch/>
        </p:blipFill>
        <p:spPr>
          <a:xfrm>
            <a:off x="941760" y="83880"/>
            <a:ext cx="7253280" cy="1328760"/>
          </a:xfrm>
          <a:prstGeom prst="rect">
            <a:avLst/>
          </a:prstGeom>
          <a:ln>
            <a:noFill/>
          </a:ln>
        </p:spPr>
      </p:pic>
      <p:sp>
        <p:nvSpPr>
          <p:cNvPr id="8" name="CustomShape 6"/>
          <p:cNvSpPr/>
          <p:nvPr/>
        </p:nvSpPr>
        <p:spPr>
          <a:xfrm>
            <a:off x="2739240" y="1147680"/>
            <a:ext cx="5334840" cy="329400"/>
          </a:xfrm>
          <a:prstGeom prst="roundRect">
            <a:avLst>
              <a:gd name="adj" fmla="val 16667"/>
            </a:avLst>
          </a:prstGeom>
          <a:solidFill>
            <a:srgbClr val="005da2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108000" rIns="108000" tIns="45000" bIns="45000"/>
          <a:p>
            <a:pPr algn="ctr">
              <a:lnSpc>
                <a:spcPct val="100000"/>
              </a:lnSpc>
            </a:pPr>
            <a:r>
              <a:rPr b="1" i="1" lang="en-US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Workshop theme for Fall 2018: “Leveraging the Power of Simulation”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455080" y="4853880"/>
            <a:ext cx="893520" cy="2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9ED63FC4-096C-4A17-B0BC-53CF63BBAB25}" type="slidenum">
              <a:rPr b="0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1</a:t>
            </a:fld>
            <a:endParaRPr b="0" lang="en-US" sz="135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0" y="0"/>
            <a:ext cx="721440" cy="72828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005da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Picture 3" descr=""/>
          <p:cNvPicPr/>
          <p:nvPr/>
        </p:nvPicPr>
        <p:blipFill>
          <a:blip r:embed="rId2"/>
          <a:stretch/>
        </p:blipFill>
        <p:spPr>
          <a:xfrm>
            <a:off x="67320" y="66600"/>
            <a:ext cx="586800" cy="595440"/>
          </a:xfrm>
          <a:prstGeom prst="rect">
            <a:avLst/>
          </a:prstGeom>
          <a:ln>
            <a:noFill/>
          </a:ln>
        </p:spPr>
      </p:pic>
      <p:sp>
        <p:nvSpPr>
          <p:cNvPr id="50" name="CustomShape 3"/>
          <p:cNvSpPr/>
          <p:nvPr/>
        </p:nvSpPr>
        <p:spPr>
          <a:xfrm>
            <a:off x="0" y="4840920"/>
            <a:ext cx="9136800" cy="295200"/>
          </a:xfrm>
          <a:prstGeom prst="rect">
            <a:avLst/>
          </a:prstGeom>
          <a:solidFill>
            <a:srgbClr val="a3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Fall 2018 - Simulation Innovation Workshop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51" name="Picture 2" descr=""/>
          <p:cNvPicPr/>
          <p:nvPr/>
        </p:nvPicPr>
        <p:blipFill>
          <a:blip r:embed="rId3"/>
          <a:stretch/>
        </p:blipFill>
        <p:spPr>
          <a:xfrm>
            <a:off x="8381880" y="4878000"/>
            <a:ext cx="664920" cy="221400"/>
          </a:xfrm>
          <a:prstGeom prst="rect">
            <a:avLst/>
          </a:prstGeom>
          <a:ln w="9360">
            <a:noFill/>
          </a:ln>
        </p:spPr>
      </p:pic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455080" y="4853880"/>
            <a:ext cx="893520" cy="2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E0032189-6E05-46BF-8B0D-2A67EDBCA24D}" type="slidenum">
              <a:rPr b="0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1</a:t>
            </a:fld>
            <a:endParaRPr b="0" lang="en-US" sz="135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721440" cy="72828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005da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Picture 3" descr=""/>
          <p:cNvPicPr/>
          <p:nvPr/>
        </p:nvPicPr>
        <p:blipFill>
          <a:blip r:embed="rId2"/>
          <a:stretch/>
        </p:blipFill>
        <p:spPr>
          <a:xfrm>
            <a:off x="67320" y="66600"/>
            <a:ext cx="586800" cy="59544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0" y="4840920"/>
            <a:ext cx="9136800" cy="295200"/>
          </a:xfrm>
          <a:prstGeom prst="rect">
            <a:avLst/>
          </a:prstGeom>
          <a:solidFill>
            <a:srgbClr val="a3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Fall 2018 - Simulation Innovation Workshop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3"/>
          <a:stretch/>
        </p:blipFill>
        <p:spPr>
          <a:xfrm>
            <a:off x="8381880" y="4878000"/>
            <a:ext cx="664920" cy="221400"/>
          </a:xfrm>
          <a:prstGeom prst="rect">
            <a:avLst/>
          </a:prstGeom>
          <a:ln w="9360">
            <a:noFill/>
          </a:ln>
        </p:spPr>
      </p:pic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455080" y="4853880"/>
            <a:ext cx="893520" cy="2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B72364E1-695A-4570-949A-556156F9F72B}" type="slidenum">
              <a:rPr b="0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1</a:t>
            </a:fld>
            <a:endParaRPr b="0" lang="en-US" sz="135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0" y="0"/>
            <a:ext cx="721440" cy="72828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005da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Picture 3" descr=""/>
          <p:cNvPicPr/>
          <p:nvPr/>
        </p:nvPicPr>
        <p:blipFill>
          <a:blip r:embed="rId2"/>
          <a:stretch/>
        </p:blipFill>
        <p:spPr>
          <a:xfrm>
            <a:off x="67320" y="66600"/>
            <a:ext cx="586800" cy="59544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0" y="4840920"/>
            <a:ext cx="9136800" cy="295200"/>
          </a:xfrm>
          <a:prstGeom prst="rect">
            <a:avLst/>
          </a:prstGeom>
          <a:solidFill>
            <a:srgbClr val="a3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Fall 2018 - Simulation Innovation Workshop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3"/>
          <a:stretch/>
        </p:blipFill>
        <p:spPr>
          <a:xfrm>
            <a:off x="8381880" y="4878000"/>
            <a:ext cx="664920" cy="221400"/>
          </a:xfrm>
          <a:prstGeom prst="rect">
            <a:avLst/>
          </a:prstGeom>
          <a:ln w="9360">
            <a:noFill/>
          </a:ln>
        </p:spPr>
      </p:pic>
      <p:sp>
        <p:nvSpPr>
          <p:cNvPr id="138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 hidden="1"/>
          <p:cNvSpPr/>
          <p:nvPr/>
        </p:nvSpPr>
        <p:spPr>
          <a:xfrm>
            <a:off x="5455080" y="4853880"/>
            <a:ext cx="893520" cy="2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F4D794F4-C05A-4714-A455-7381B80F1D49}" type="slidenum">
              <a:rPr b="0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1</a:t>
            </a:fld>
            <a:endParaRPr b="0" lang="en-US" sz="135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0" y="0"/>
            <a:ext cx="721440" cy="72828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005da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Picture 3" descr=""/>
          <p:cNvPicPr/>
          <p:nvPr/>
        </p:nvPicPr>
        <p:blipFill>
          <a:blip r:embed="rId2"/>
          <a:stretch/>
        </p:blipFill>
        <p:spPr>
          <a:xfrm>
            <a:off x="67320" y="66600"/>
            <a:ext cx="586800" cy="595440"/>
          </a:xfrm>
          <a:prstGeom prst="rect">
            <a:avLst/>
          </a:prstGeom>
          <a:ln>
            <a:noFill/>
          </a:ln>
        </p:spPr>
      </p:pic>
      <p:sp>
        <p:nvSpPr>
          <p:cNvPr id="179" name="CustomShape 3" hidden="1"/>
          <p:cNvSpPr/>
          <p:nvPr/>
        </p:nvSpPr>
        <p:spPr>
          <a:xfrm>
            <a:off x="0" y="4840920"/>
            <a:ext cx="9136800" cy="295200"/>
          </a:xfrm>
          <a:prstGeom prst="rect">
            <a:avLst/>
          </a:prstGeom>
          <a:solidFill>
            <a:srgbClr val="a3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1350" spc="-1" strike="noStrike">
                <a:solidFill>
                  <a:srgbClr val="0070c0"/>
                </a:solidFill>
                <a:latin typeface="Calibri"/>
                <a:ea typeface="DejaVu Sans"/>
              </a:rPr>
              <a:t>Fall 2018 - Simulation Innovation Workshop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3"/>
          <a:stretch/>
        </p:blipFill>
        <p:spPr>
          <a:xfrm>
            <a:off x="8381880" y="4878000"/>
            <a:ext cx="664920" cy="22140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4" descr=""/>
          <p:cNvPicPr/>
          <p:nvPr/>
        </p:nvPicPr>
        <p:blipFill>
          <a:blip r:embed="rId4"/>
          <a:srcRect l="0" t="58440" r="0" b="0"/>
          <a:stretch/>
        </p:blipFill>
        <p:spPr>
          <a:xfrm>
            <a:off x="0" y="3029040"/>
            <a:ext cx="9136800" cy="2164680"/>
          </a:xfrm>
          <a:prstGeom prst="rect">
            <a:avLst/>
          </a:prstGeom>
          <a:ln w="9360">
            <a:noFill/>
          </a:ln>
        </p:spPr>
      </p:pic>
      <p:sp>
        <p:nvSpPr>
          <p:cNvPr id="182" name="CustomShape 4"/>
          <p:cNvSpPr/>
          <p:nvPr/>
        </p:nvSpPr>
        <p:spPr>
          <a:xfrm rot="21280200">
            <a:off x="911520" y="3765960"/>
            <a:ext cx="3476880" cy="90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US" sz="5400" spc="-1" strike="noStrike">
                <a:solidFill>
                  <a:srgbClr val="ffff00"/>
                </a:solidFill>
                <a:latin typeface="Calibri"/>
                <a:ea typeface="DejaVu Sans"/>
              </a:rPr>
              <a:t>QUESTIONS</a:t>
            </a:r>
            <a:endParaRPr b="0" lang="en-US" sz="5400" spc="-1" strike="noStrike">
              <a:latin typeface="Arial"/>
            </a:endParaRPr>
          </a:p>
        </p:txBody>
      </p:sp>
      <p:pic>
        <p:nvPicPr>
          <p:cNvPr id="183" name="Picture 4" descr=""/>
          <p:cNvPicPr/>
          <p:nvPr/>
        </p:nvPicPr>
        <p:blipFill>
          <a:blip r:embed="rId5"/>
          <a:srcRect l="0" t="0" r="0" b="43233"/>
          <a:stretch/>
        </p:blipFill>
        <p:spPr>
          <a:xfrm>
            <a:off x="1060200" y="0"/>
            <a:ext cx="7016400" cy="3021840"/>
          </a:xfrm>
          <a:prstGeom prst="rect">
            <a:avLst/>
          </a:prstGeom>
          <a:ln w="9360">
            <a:noFill/>
          </a:ln>
        </p:spPr>
      </p:pic>
      <p:sp>
        <p:nvSpPr>
          <p:cNvPr id="184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gpo.gov/fdsys/pkg/PLAW-110publ85/pdf/PLAW-110publ85.pdf#page=82" TargetMode="External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35080" y="3143160"/>
            <a:ext cx="134244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18F-SIW-23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85640" y="1581120"/>
            <a:ext cx="8165160" cy="151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1" lang="en-US" sz="3300" spc="-1" strike="noStrike">
                <a:solidFill>
                  <a:srgbClr val="0070c0"/>
                </a:solidFill>
                <a:latin typeface="Calibri"/>
                <a:ea typeface="DejaVu Sans"/>
              </a:rPr>
              <a:t>Healthcare Data and Models Need Standards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762120" y="3508560"/>
            <a:ext cx="7612920" cy="118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i="1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Jacob Barhak, Jacob Barhak, USA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i="1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Chris Myers, University of Utah, USA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i="1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Leandro Watanabe, University of Utah, USA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i="1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Lucian Smith, Caltech, USA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i="1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Maciek Jacek Swat, Simcyp Ltd. (Certara), UK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Effort B: Disease Model Example Implemented by Multiple Tools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A simple abstract disease model: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Numbers represent the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probability to step from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state to state each year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Multiple implementation are available through GitHub: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MIST</a:t>
            </a:r>
            <a:r>
              <a:rPr b="0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 : https://github.com/Jacob-Barhak/SharingDiseaseModels/blob/master/Example3.zip</a:t>
            </a:r>
            <a:endParaRPr b="0" lang="en-US" sz="13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Tellurium</a:t>
            </a:r>
            <a:r>
              <a:rPr b="0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 : https://github.com/Jacob-Barhak/SharingDiseaseModels/blob/master/Example3.py </a:t>
            </a:r>
            <a:endParaRPr b="0" lang="en-US" sz="13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Rule Bender</a:t>
            </a:r>
            <a:r>
              <a:rPr b="0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 : https://github.com/Jacob-Barhak/SharingDiseaseModels/blob/master/Example3.bngl </a:t>
            </a:r>
            <a:endParaRPr b="0" lang="en-US" sz="13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iBioSim</a:t>
            </a:r>
            <a:r>
              <a:rPr b="0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 : https://github.com/Jacob-Barhak/DiseaseModelsSBML/blob/master/iBioSim/Disease.omex</a:t>
            </a:r>
            <a:endParaRPr b="0" lang="en-US" sz="13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PharmML</a:t>
            </a:r>
            <a:r>
              <a:rPr b="0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 : https://github.com/Jacob-Barhak/SharingDiseaseModels/blob/master/categorical_MARKOV3.xml </a:t>
            </a:r>
            <a:endParaRPr b="0" lang="en-US" sz="13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SBML</a:t>
            </a:r>
            <a:r>
              <a:rPr b="0" lang="en-US" sz="1300" spc="-1" strike="noStrike">
                <a:solidFill>
                  <a:srgbClr val="0070c0"/>
                </a:solidFill>
                <a:latin typeface="Calibri"/>
                <a:ea typeface="DejaVu Sans"/>
              </a:rPr>
              <a:t> : https://github.com/Jacob-Barhak/SharingDiseaseModels/blob/master/Example3.xml </a:t>
            </a:r>
            <a:endParaRPr b="0" lang="en-US" sz="13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SBML Arrays</a:t>
            </a: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 : https://github.com/Jacob-Barhak/DiseaseModelsSBML/blob/master/iBioSim/SBML/Example3.xml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2772000" y="922320"/>
            <a:ext cx="6276600" cy="163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4"/>
          <p:cNvSpPr/>
          <p:nvPr/>
        </p:nvSpPr>
        <p:spPr>
          <a:xfrm>
            <a:off x="2999520" y="1839240"/>
            <a:ext cx="1312200" cy="67572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Healthy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5004720" y="1840320"/>
            <a:ext cx="1346400" cy="674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Sick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2" name="Line 6"/>
          <p:cNvSpPr/>
          <p:nvPr/>
        </p:nvSpPr>
        <p:spPr>
          <a:xfrm>
            <a:off x="4318920" y="1942560"/>
            <a:ext cx="683280" cy="1440"/>
          </a:xfrm>
          <a:prstGeom prst="line">
            <a:avLst/>
          </a:prstGeom>
          <a:ln w="255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7"/>
          <p:cNvSpPr/>
          <p:nvPr/>
        </p:nvSpPr>
        <p:spPr>
          <a:xfrm>
            <a:off x="3703320" y="1455840"/>
            <a:ext cx="2383920" cy="35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0.2 Male / 0.1 Female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4" name="CustomShape 8"/>
          <p:cNvSpPr/>
          <p:nvPr/>
        </p:nvSpPr>
        <p:spPr>
          <a:xfrm>
            <a:off x="7041600" y="1840320"/>
            <a:ext cx="1390680" cy="674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Dead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5" name="Line 9"/>
          <p:cNvSpPr/>
          <p:nvPr/>
        </p:nvSpPr>
        <p:spPr>
          <a:xfrm>
            <a:off x="6374880" y="2157480"/>
            <a:ext cx="682920" cy="1440"/>
          </a:xfrm>
          <a:prstGeom prst="line">
            <a:avLst/>
          </a:prstGeom>
          <a:ln w="255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10"/>
          <p:cNvSpPr/>
          <p:nvPr/>
        </p:nvSpPr>
        <p:spPr>
          <a:xfrm>
            <a:off x="6477120" y="1831680"/>
            <a:ext cx="494280" cy="35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0.3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7" name="Line 11"/>
          <p:cNvSpPr/>
          <p:nvPr/>
        </p:nvSpPr>
        <p:spPr>
          <a:xfrm>
            <a:off x="4321440" y="2349720"/>
            <a:ext cx="683280" cy="1440"/>
          </a:xfrm>
          <a:prstGeom prst="line">
            <a:avLst/>
          </a:prstGeom>
          <a:ln w="2556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12"/>
          <p:cNvSpPr/>
          <p:nvPr/>
        </p:nvSpPr>
        <p:spPr>
          <a:xfrm>
            <a:off x="4509720" y="1989720"/>
            <a:ext cx="494280" cy="35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0.1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9" name="CustomShape 13"/>
          <p:cNvSpPr/>
          <p:nvPr/>
        </p:nvSpPr>
        <p:spPr>
          <a:xfrm>
            <a:off x="5662440" y="922320"/>
            <a:ext cx="620640" cy="35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0.01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0" name="Line 14"/>
          <p:cNvSpPr/>
          <p:nvPr/>
        </p:nvSpPr>
        <p:spPr>
          <a:xfrm>
            <a:off x="3610080" y="1303200"/>
            <a:ext cx="411480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Line 15"/>
          <p:cNvSpPr/>
          <p:nvPr/>
        </p:nvSpPr>
        <p:spPr>
          <a:xfrm>
            <a:off x="7724880" y="1303200"/>
            <a:ext cx="360" cy="533520"/>
          </a:xfrm>
          <a:prstGeom prst="line">
            <a:avLst/>
          </a:prstGeom>
          <a:ln w="255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Line 16"/>
          <p:cNvSpPr/>
          <p:nvPr/>
        </p:nvSpPr>
        <p:spPr>
          <a:xfrm flipV="1">
            <a:off x="3610080" y="1303200"/>
            <a:ext cx="360" cy="533520"/>
          </a:xfrm>
          <a:prstGeom prst="line">
            <a:avLst/>
          </a:prstGeom>
          <a:ln w="255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Effort B: The Systems Biology Markup Language (SBML)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SBML is a machine-readable format for representing models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Web site: http://sbml.org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XML based exchange format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Releases specifications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Has editors that manage extension proposals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Allows extensions in the form of packages such as: SBML Arrays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As of 2017-05-07 it has about 290 reported tools using SBML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Supported by 16 mailing lists with active discussions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As of 2018-07-3 there were 8460 SBML models in http://biomodels.net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182880" y="3931920"/>
            <a:ext cx="8589240" cy="725400"/>
          </a:xfrm>
          <a:custGeom>
            <a:avLst/>
            <a:gdLst/>
            <a:ahLst/>
            <a:rect l="l" t="t" r="r" b="b"/>
            <a:pathLst>
              <a:path w="23878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3538" y="2033"/>
                </a:lnTo>
                <a:cubicBezTo>
                  <a:pt x="23707" y="2033"/>
                  <a:pt x="23877" y="1863"/>
                  <a:pt x="23877" y="1694"/>
                </a:cubicBezTo>
                <a:lnTo>
                  <a:pt x="23877" y="338"/>
                </a:lnTo>
                <a:cubicBezTo>
                  <a:pt x="23877" y="169"/>
                  <a:pt x="23707" y="0"/>
                  <a:pt x="23538" y="0"/>
                </a:cubicBezTo>
                <a:lnTo>
                  <a:pt x="338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SBML is a widely accepted specification - not yet a standard!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For now, it is may be the best mechanism to support model reproducibility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Future Work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8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In the Foreseeable Future: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Standardizing units from ClinicalTrials.Gov into into CDISC and UMLS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Expanding SBML support so more tools can describe disease models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Reaching out to modeling community to adopt SBML 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Aggregate models and accumulate knowledge</a:t>
            </a:r>
            <a:endParaRPr b="0" lang="en-US" sz="1800" spc="-1" strike="noStrike">
              <a:latin typeface="Arial"/>
            </a:endParaRPr>
          </a:p>
          <a:p>
            <a:pPr lvl="2" marL="648000" indent="-2120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Model repository using SBML or other agreed upon standard</a:t>
            </a:r>
            <a:endParaRPr b="0" lang="en-US" sz="1800" spc="-1" strike="noStrike">
              <a:latin typeface="Arial"/>
            </a:endParaRPr>
          </a:p>
          <a:p>
            <a:pPr lvl="2" marL="648000" indent="-2120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The Reference Model is an ensemble model that can accumulate knowledge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8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In the Much Farther Future:</a:t>
            </a: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Towards computer comprehension of clinical data for applications such as:</a:t>
            </a:r>
            <a:endParaRPr b="0" lang="en-US" sz="1800" spc="-1" strike="noStrike">
              <a:latin typeface="Arial"/>
            </a:endParaRPr>
          </a:p>
          <a:p>
            <a:pPr lvl="2" marL="648000" indent="-2120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Personal computerized medical adviser</a:t>
            </a:r>
            <a:endParaRPr b="0" lang="en-US" sz="1800" spc="-1" strike="noStrike">
              <a:latin typeface="Arial"/>
            </a:endParaRPr>
          </a:p>
          <a:p>
            <a:pPr lvl="2" marL="648000" indent="-2120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Preventative medical predictor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Acknowledgments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Thanks to the population modeling working group for mapping of models</a:t>
            </a:r>
            <a:endParaRPr b="0" lang="en-US" sz="16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Thanks to the SBML community and DDMoRe consortium</a:t>
            </a:r>
            <a:endParaRPr b="0" lang="en-US" sz="16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Thanks to CDISC consortium help</a:t>
            </a:r>
            <a:endParaRPr b="0" lang="en-US" sz="16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Thanks to Michael Marron-Stearns for introduction to Snomed CT</a:t>
            </a:r>
            <a:endParaRPr b="0" lang="en-US" sz="16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Thanks to NIH persons who helped and specifically to: </a:t>
            </a:r>
            <a:endParaRPr b="0" lang="en-US" sz="1600" spc="-1" strike="noStrike">
              <a:latin typeface="Arial"/>
            </a:endParaRPr>
          </a:p>
          <a:p>
            <a:pPr lvl="1" marL="432000" indent="-2124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Nick Ide from NLM ClinicalTrials.Gov team on advice to process the site</a:t>
            </a:r>
            <a:endParaRPr b="0" lang="en-US" sz="1600" spc="-1" strike="noStrike">
              <a:latin typeface="Arial"/>
            </a:endParaRPr>
          </a:p>
          <a:p>
            <a:pPr lvl="1" marL="432000" indent="-2124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Erin E Muhlbradt from NCI for advice on CDISC unit data</a:t>
            </a:r>
            <a:endParaRPr b="0" lang="en-US" sz="1600" spc="-1" strike="noStrike">
              <a:latin typeface="Arial"/>
            </a:endParaRPr>
          </a:p>
          <a:p>
            <a:pPr marL="216000" indent="-209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Parts of this presentation recites work that previously supported some authors: </a:t>
            </a:r>
            <a:endParaRPr b="0" lang="en-US" sz="1600" spc="-1" strike="noStrike">
              <a:latin typeface="Arial"/>
            </a:endParaRPr>
          </a:p>
          <a:p>
            <a:pPr lvl="1" marL="432000" indent="-2124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Utah Authors: National Science Foundation under Grants CCF-1218095 and CCF-1748200</a:t>
            </a:r>
            <a:endParaRPr b="0" lang="en-US" sz="1600" spc="-1" strike="noStrike">
              <a:latin typeface="Arial"/>
            </a:endParaRPr>
          </a:p>
          <a:p>
            <a:pPr lvl="1" marL="432000" indent="-2124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Utah Authors: Google Summer of Code 2014</a:t>
            </a:r>
            <a:endParaRPr b="0" lang="en-US" sz="1600" spc="-1" strike="noStrike">
              <a:latin typeface="Arial"/>
            </a:endParaRPr>
          </a:p>
          <a:p>
            <a:pPr lvl="1" marL="432000" indent="-2124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Swat, DDMoRe project which produced PharmML was funded by Innovative Medicines Initiative, EU public-private partnership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Ut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Overview: Some Examples of Medical Simulations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Epidemiology and Public Health</a:t>
            </a: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 :  </a:t>
            </a:r>
            <a:r>
              <a:rPr b="0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Disease models describe progression of disease and its outcomes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Managing Disease Spread</a:t>
            </a:r>
            <a:r>
              <a:rPr b="0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 : Infection disease models predicting contagious spread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Resource Planning</a:t>
            </a:r>
            <a:r>
              <a:rPr b="0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 : Simulations of service queues and of costs to improve efficiency or match capacity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Predicting Drug Effects</a:t>
            </a:r>
            <a:r>
              <a:rPr b="0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: Pharmacokinetics / pharmacodynamics models to help determine dosage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2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The above topics are a subset of examples described by the Population Modeling Working Group in:</a:t>
            </a:r>
            <a:endParaRPr b="0" lang="en-US" sz="1200" spc="-1" strike="noStrike">
              <a:latin typeface="Arial"/>
            </a:endParaRPr>
          </a:p>
          <a:p>
            <a:pPr marL="338400" indent="-33444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Liberation Serif"/>
              <a:buAutoNum type="arabicPlain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Population Modeling Working Group Portal on SimTK : https://simtk.org/projects/popmodwkgrpimag  </a:t>
            </a:r>
            <a:endParaRPr b="0" lang="en-US" sz="1200" spc="-1" strike="noStrike">
              <a:latin typeface="Arial"/>
            </a:endParaRPr>
          </a:p>
          <a:p>
            <a:pPr marL="338400" indent="-33444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Liberation Serif"/>
              <a:buAutoNum type="arabicPlain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Population Modeling Working Group, Population Modeling by Examples (WIP) - SpringSim 2015 , April 12 - 15, Alexandria, VA, USA </a:t>
            </a:r>
            <a:endParaRPr b="0" lang="en-US" sz="1200" spc="-1" strike="noStrike">
              <a:latin typeface="Arial"/>
            </a:endParaRPr>
          </a:p>
          <a:p>
            <a:pPr marL="338400" indent="-33444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Liberation Serif"/>
              <a:buAutoNum type="arabicPlain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Population Modeling Working Group, Population Modeling by Examples II - SummerSim 2016 , July 24 - 27, Montreal, CA. </a:t>
            </a:r>
            <a:endParaRPr b="0" lang="en-US" sz="1200" spc="-1" strike="noStrike">
              <a:latin typeface="Arial"/>
            </a:endParaRPr>
          </a:p>
          <a:p>
            <a:pPr marL="338400" indent="-33444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Liberation Serif"/>
              <a:buAutoNum type="arabicPlain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Population Modeling Working Group, Population Modeling by Examples III - SummerSim 2017 , July 9 - 12, Bellevue, WA, USA.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Medical Knowledge Map and Access Difficulties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4648320" y="914400"/>
            <a:ext cx="395280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588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Restricted and splintered</a:t>
            </a:r>
            <a:endParaRPr b="0" lang="en-US" sz="18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New and needs standardization</a:t>
            </a:r>
            <a:endParaRPr b="0" lang="en-US" sz="18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Fast Growing – supported by law</a:t>
            </a:r>
            <a:endParaRPr b="0" lang="en-US" sz="15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Multiple datasets</a:t>
            </a:r>
            <a:endParaRPr b="0" lang="en-US" sz="15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Assorted</a:t>
            </a:r>
            <a:endParaRPr b="0" lang="en-US" sz="15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Free Text – not standardized</a:t>
            </a:r>
            <a:endParaRPr b="0" lang="en-US" sz="18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Many require payment, made for humans</a:t>
            </a:r>
            <a:endParaRPr b="0" lang="en-US" sz="15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Unorganized non centralized data</a:t>
            </a:r>
            <a:endParaRPr b="0" lang="en-US" sz="15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Assorted and hard to access</a:t>
            </a:r>
            <a:endParaRPr b="0" lang="en-US" sz="15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Not Accessible – requires collection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69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457200" y="914400"/>
            <a:ext cx="395280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588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Electronic Medical Records (EMR)</a:t>
            </a:r>
            <a:endParaRPr b="0" lang="en-US" sz="18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Public datasets and databases:</a:t>
            </a:r>
            <a:endParaRPr b="0" lang="en-US" sz="18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232629"/>
                </a:solidFill>
                <a:latin typeface="Calibri"/>
                <a:ea typeface="DejaVu Sans"/>
              </a:rPr>
              <a:t>ClinicalTrials.Gov</a:t>
            </a:r>
            <a:endParaRPr b="0" lang="en-US" sz="15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232629"/>
                </a:solidFill>
                <a:latin typeface="Calibri"/>
                <a:ea typeface="DejaVu Sans"/>
              </a:rPr>
              <a:t>Physionet</a:t>
            </a:r>
            <a:endParaRPr b="0" lang="en-US" sz="15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232629"/>
                </a:solidFill>
                <a:latin typeface="Calibri"/>
                <a:ea typeface="DejaVu Sans"/>
              </a:rPr>
              <a:t>Many others ...</a:t>
            </a:r>
            <a:endParaRPr b="0" lang="en-US" sz="15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Publications</a:t>
            </a:r>
            <a:endParaRPr b="0" lang="en-US" sz="18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Medical journals in electronic form</a:t>
            </a:r>
            <a:endParaRPr b="0" lang="en-US" sz="15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Web sites</a:t>
            </a:r>
            <a:endParaRPr b="0" lang="en-US" sz="1500" spc="-1" strike="noStrike">
              <a:latin typeface="Arial"/>
            </a:endParaRPr>
          </a:p>
          <a:p>
            <a:pPr lvl="1" marL="432000" indent="-209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Printed</a:t>
            </a:r>
            <a:endParaRPr b="0" lang="en-US" sz="15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Knowledge held by physicians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914400" y="3931920"/>
            <a:ext cx="7491960" cy="725400"/>
          </a:xfrm>
          <a:custGeom>
            <a:avLst/>
            <a:gdLst/>
            <a:ahLst/>
            <a:rect l="l" t="t" r="r" b="b"/>
            <a:pathLst>
              <a:path w="20829" h="2034">
                <a:moveTo>
                  <a:pt x="338" y="0"/>
                </a:moveTo>
                <a:cubicBezTo>
                  <a:pt x="169" y="0"/>
                  <a:pt x="0" y="169"/>
                  <a:pt x="0" y="338"/>
                </a:cubicBezTo>
                <a:lnTo>
                  <a:pt x="0" y="1694"/>
                </a:lnTo>
                <a:cubicBezTo>
                  <a:pt x="0" y="1863"/>
                  <a:pt x="169" y="2033"/>
                  <a:pt x="338" y="2033"/>
                </a:cubicBezTo>
                <a:lnTo>
                  <a:pt x="20490" y="2033"/>
                </a:lnTo>
                <a:cubicBezTo>
                  <a:pt x="20659" y="2033"/>
                  <a:pt x="20828" y="1863"/>
                  <a:pt x="20828" y="1694"/>
                </a:cubicBezTo>
                <a:lnTo>
                  <a:pt x="20828" y="338"/>
                </a:lnTo>
                <a:cubicBezTo>
                  <a:pt x="20828" y="169"/>
                  <a:pt x="20659" y="0"/>
                  <a:pt x="20490" y="0"/>
                </a:cubicBezTo>
                <a:lnTo>
                  <a:pt x="338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Goal: Make Accumulated Medical Data Machine Comprehensible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Existing Medical Related Specifications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2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Data</a:t>
            </a:r>
            <a:endParaRPr b="0" lang="en-US" sz="1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Unified Medical Language System (UMLS)</a:t>
            </a:r>
            <a:endParaRPr b="0" lang="en-US" sz="1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Snomed CT</a:t>
            </a:r>
            <a:endParaRPr b="0" lang="en-US" sz="1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Clinical Data Interchange Standards Consortium (CDISC):</a:t>
            </a:r>
            <a:endParaRPr b="0" lang="en-US" sz="1200" spc="-1" strike="noStrike">
              <a:latin typeface="Arial"/>
            </a:endParaRPr>
          </a:p>
          <a:p>
            <a:pPr lvl="1" marL="864000" indent="-31716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Foundational: PRM, SEND, CDASH, SDTM, SDTMIG, SDTMIG-Pgx, ADaM, QRS</a:t>
            </a:r>
            <a:endParaRPr b="0" lang="en-US" sz="1200" spc="-1" strike="noStrike">
              <a:latin typeface="Arial"/>
            </a:endParaRPr>
          </a:p>
          <a:p>
            <a:pPr lvl="1" marL="864000" indent="-31716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Data Exchange: CTR-XML, ODM-XML, SDM-XML, Define-XML, DataSet-XML, LAB, RDF </a:t>
            </a:r>
            <a:endParaRPr b="0" lang="en-US" sz="1200" spc="-1" strike="noStrike">
              <a:latin typeface="Arial"/>
            </a:endParaRPr>
          </a:p>
          <a:p>
            <a:pPr lvl="1" marL="864000" indent="-31716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Therapeutic Areas – 27 areas including Alzheimer's, Diabetes, Cardiovascular, Influenza, Cancers</a:t>
            </a:r>
            <a:endParaRPr b="0" lang="en-US" sz="1200" spc="-1" strike="noStrike">
              <a:latin typeface="Arial"/>
            </a:endParaRPr>
          </a:p>
          <a:p>
            <a:pPr lvl="1" marL="864000" indent="-31716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CDISC Share </a:t>
            </a:r>
            <a:endParaRPr b="0" lang="en-US" sz="1200" spc="-1" strike="noStrike">
              <a:latin typeface="Arial"/>
            </a:endParaRPr>
          </a:p>
          <a:p>
            <a:pPr lvl="1" marL="864000" indent="-31716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Semantics</a:t>
            </a:r>
            <a:endParaRPr b="0" lang="en-US" sz="1200" spc="-1" strike="noStrike">
              <a:latin typeface="Arial"/>
            </a:endParaRPr>
          </a:p>
          <a:p>
            <a:pPr lvl="1" marL="864000" indent="-31716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Domain information Model</a:t>
            </a:r>
            <a:endParaRPr b="0" lang="en-US" sz="1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Intentional Classification of Diseases (ICD)  </a:t>
            </a:r>
            <a:endParaRPr b="0" lang="en-US" sz="1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HL7 Fast Healthcare Interoperability Resources Specification (FHIR®)</a:t>
            </a:r>
            <a:endParaRPr b="0" lang="en-US" sz="1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The Unified Code for Units of Measure - (UCUM)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2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Models</a:t>
            </a:r>
            <a:endParaRPr b="0" lang="en-US" sz="1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Systems Biology Markup Language (SBML)</a:t>
            </a:r>
            <a:endParaRPr b="0" lang="en-US" sz="1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Drug Disease Model Resources (DDMoRe)</a:t>
            </a:r>
            <a:endParaRPr b="0" lang="en-US" sz="1200" spc="-1" strike="noStrike">
              <a:latin typeface="Arial"/>
            </a:endParaRPr>
          </a:p>
          <a:p>
            <a:pPr lvl="1" marL="864000" indent="-31716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Pharmacometrics Markup Language – PharmML </a:t>
            </a:r>
            <a:endParaRPr b="0" lang="en-US" sz="1200" spc="-1" strike="noStrike">
              <a:latin typeface="Arial"/>
            </a:endParaRPr>
          </a:p>
          <a:p>
            <a:pPr lvl="1" marL="864000" indent="-31716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Model Description Language (MDL)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5120640" y="2468880"/>
            <a:ext cx="3983760" cy="2153160"/>
          </a:xfrm>
          <a:custGeom>
            <a:avLst/>
            <a:gdLst/>
            <a:ahLst/>
            <a:rect l="l" t="t" r="r" b="b"/>
            <a:pathLst>
              <a:path w="12956" h="5030">
                <a:moveTo>
                  <a:pt x="838" y="0"/>
                </a:moveTo>
                <a:cubicBezTo>
                  <a:pt x="419" y="0"/>
                  <a:pt x="0" y="419"/>
                  <a:pt x="0" y="838"/>
                </a:cubicBezTo>
                <a:lnTo>
                  <a:pt x="0" y="4190"/>
                </a:lnTo>
                <a:cubicBezTo>
                  <a:pt x="0" y="4609"/>
                  <a:pt x="419" y="5029"/>
                  <a:pt x="838" y="5029"/>
                </a:cubicBezTo>
                <a:lnTo>
                  <a:pt x="12116" y="5029"/>
                </a:lnTo>
                <a:cubicBezTo>
                  <a:pt x="12535" y="5029"/>
                  <a:pt x="12955" y="4609"/>
                  <a:pt x="12955" y="4190"/>
                </a:cubicBezTo>
                <a:lnTo>
                  <a:pt x="12955" y="838"/>
                </a:lnTo>
                <a:cubicBezTo>
                  <a:pt x="12955" y="419"/>
                  <a:pt x="12535" y="0"/>
                  <a:pt x="12116" y="0"/>
                </a:cubicBezTo>
                <a:lnTo>
                  <a:pt x="838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So many specifications! </a:t>
            </a:r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However,</a:t>
            </a:r>
            <a:endParaRPr b="0" lang="en-US" sz="1600" spc="-1" strike="noStrike">
              <a:latin typeface="Arial"/>
            </a:endParaRPr>
          </a:p>
          <a:p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So much data is still not interchangeable</a:t>
            </a:r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Medical models are not reproducible</a:t>
            </a:r>
            <a:endParaRPr b="0" lang="en-US" sz="1600" spc="-1" strike="noStrike">
              <a:latin typeface="Arial"/>
            </a:endParaRPr>
          </a:p>
          <a:p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More work is needed!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Current Efforts of Authors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70c0"/>
                </a:solidFill>
                <a:latin typeface="Calibri"/>
                <a:ea typeface="DejaVu Sans"/>
              </a:rPr>
              <a:t>Effort A: Build Models from CinicalTrials.Gov data</a:t>
            </a:r>
            <a:endParaRPr b="0" lang="en-US" sz="2200" spc="-1" strike="noStrike">
              <a:latin typeface="Arial"/>
            </a:endParaRPr>
          </a:p>
          <a:p>
            <a:pPr lvl="1" marL="432000" indent="-2131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New work in progress</a:t>
            </a:r>
            <a:endParaRPr b="0" lang="en-US" sz="1200" spc="-1" strike="noStrike">
              <a:latin typeface="Arial"/>
            </a:endParaRPr>
          </a:p>
          <a:p>
            <a:pPr lvl="1" marL="432000" indent="-2131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b="1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J. Barhak, The Reference Model Models ClinicalTrials.Gov. SummerSim 2017 July 9-12, Bellevue, WA. Paper: https://doi.org/10.22360/SummerSim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2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70c0"/>
                </a:solidFill>
                <a:latin typeface="Calibri"/>
                <a:ea typeface="DejaVu Sans"/>
              </a:rPr>
              <a:t>Effort B: Exchange Disease Models</a:t>
            </a:r>
            <a:endParaRPr b="0" lang="en-US" sz="2200" spc="-1" strike="noStrike">
              <a:latin typeface="Arial"/>
            </a:endParaRPr>
          </a:p>
          <a:p>
            <a:pPr lvl="1" marL="432000" indent="-2131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L. Smith, M. J. Swat, J.Barhak . Sharing Formats for Disease Models. SummerSim 2016 24-27 July, Montreal, CA. Paper:  https://doi.org/10.22360/SummerSim.2016.SCSC.010 </a:t>
            </a:r>
            <a:endParaRPr b="0" lang="en-US" sz="1200" spc="-1" strike="noStrike">
              <a:latin typeface="Arial"/>
            </a:endParaRPr>
          </a:p>
          <a:p>
            <a:pPr lvl="1" marL="432000" indent="-2131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L. Watanabe, J. Barhak, C. Myers. Towards Reproducible Disease Models using the Systems Biology Markup Language. Simulation, accepted for publication</a:t>
            </a:r>
            <a:endParaRPr b="0" lang="en-US" sz="1200" spc="-1" strike="noStrike">
              <a:latin typeface="Arial"/>
            </a:endParaRPr>
          </a:p>
          <a:p>
            <a:pPr lvl="1" marL="432000" indent="-2131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200" spc="-1" strike="noStrike">
                <a:solidFill>
                  <a:srgbClr val="0070c0"/>
                </a:solidFill>
                <a:latin typeface="Calibri"/>
                <a:ea typeface="DejaVu Sans"/>
              </a:rPr>
              <a:t>Supporting code for both located in: https://github.com/Jacob-Barhak/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Effort A: About ClinicalTrials.Gov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Now many clinical trials are required to Register in this data base by law:</a:t>
            </a:r>
            <a:endParaRPr b="0" lang="en-US" sz="16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PUBLIC LAW 110–85—SEPT. 27, 2007  - TITLE VIII—CLINICAL TRIAL DATABASES . Section 801 of the Food and Drug Administration Amendments Act of 2007. Online: </a:t>
            </a:r>
            <a:r>
              <a:rPr b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https://www.gpo.gov/fdsys/pkg/PLAW-110publ85/pdf/PLAW-110publ85.pdf#page=82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 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Fast growing database</a:t>
            </a:r>
            <a:endParaRPr b="0" lang="en-US" sz="16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On 20 Apr 2018:</a:t>
            </a:r>
            <a:endParaRPr b="0" lang="en-US" sz="1600" spc="-1" strike="noStrike">
              <a:latin typeface="Arial"/>
            </a:endParaRPr>
          </a:p>
          <a:p>
            <a:pPr lvl="1" marL="432000" indent="-2095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271,510 Trials downloaded</a:t>
            </a:r>
            <a:endParaRPr b="0" lang="en-US" sz="1600" spc="-1" strike="noStrike">
              <a:latin typeface="Arial"/>
            </a:endParaRPr>
          </a:p>
          <a:p>
            <a:pPr lvl="1" marL="432000" indent="-2095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30,763 Trials with Results</a:t>
            </a:r>
            <a:endParaRPr b="0" lang="en-US" sz="1600" spc="-1" strike="noStrike">
              <a:latin typeface="Arial"/>
            </a:endParaRPr>
          </a:p>
          <a:p>
            <a:pPr lvl="3" marL="864000" indent="-20952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Containing 21,094 Different Units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5212080" y="3017520"/>
            <a:ext cx="3011040" cy="1090800"/>
          </a:xfrm>
          <a:prstGeom prst="wedgeEllipseCallout">
            <a:avLst>
              <a:gd name="adj1" fmla="val -78018"/>
              <a:gd name="adj2" fmla="val 631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Requires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Standardization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Effort A: From ClinicalTrails.Gov to a Computational Model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Systematic Review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- Human Selection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21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Import Populations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- Synthetic Population Generation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21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Import Outcomes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1" lang="en-US" sz="2100" spc="-1" strike="noStrike">
                <a:solidFill>
                  <a:srgbClr val="0070c0"/>
                </a:solidFill>
                <a:latin typeface="Calibri"/>
                <a:ea typeface="DejaVu Sans"/>
              </a:rPr>
              <a:t>- Model Validation 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b="0" lang="en-US" sz="21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59720" y="1200600"/>
            <a:ext cx="8222760" cy="338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 rot="5400000">
            <a:off x="6477480" y="283716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5"/>
          <p:cNvSpPr/>
          <p:nvPr/>
        </p:nvSpPr>
        <p:spPr>
          <a:xfrm>
            <a:off x="7086960" y="245016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6"/>
          <p:cNvSpPr/>
          <p:nvPr/>
        </p:nvSpPr>
        <p:spPr>
          <a:xfrm rot="16200000">
            <a:off x="6471000" y="192960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7"/>
          <p:cNvSpPr/>
          <p:nvPr/>
        </p:nvSpPr>
        <p:spPr>
          <a:xfrm>
            <a:off x="5756760" y="242316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8"/>
          <p:cNvSpPr/>
          <p:nvPr/>
        </p:nvSpPr>
        <p:spPr>
          <a:xfrm>
            <a:off x="6139080" y="3345480"/>
            <a:ext cx="2909880" cy="1168200"/>
          </a:xfrm>
          <a:prstGeom prst="flowChartMulti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2015"/>
              </a:spcAf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The Reference Model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247" name="CustomShape 9"/>
          <p:cNvSpPr/>
          <p:nvPr/>
        </p:nvSpPr>
        <p:spPr>
          <a:xfrm>
            <a:off x="4278600" y="242316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10"/>
          <p:cNvSpPr/>
          <p:nvPr/>
        </p:nvSpPr>
        <p:spPr>
          <a:xfrm rot="5400000">
            <a:off x="5064480" y="178164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11"/>
          <p:cNvSpPr/>
          <p:nvPr/>
        </p:nvSpPr>
        <p:spPr>
          <a:xfrm rot="5400000">
            <a:off x="3613680" y="178164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12"/>
          <p:cNvSpPr/>
          <p:nvPr/>
        </p:nvSpPr>
        <p:spPr>
          <a:xfrm>
            <a:off x="3277080" y="822960"/>
            <a:ext cx="1265040" cy="955440"/>
          </a:xfrm>
          <a:prstGeom prst="flowChartMagneticDisk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ClinicalTrials.Gov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1" name="CustomShape 13"/>
          <p:cNvSpPr/>
          <p:nvPr/>
        </p:nvSpPr>
        <p:spPr>
          <a:xfrm>
            <a:off x="3453120" y="2258280"/>
            <a:ext cx="906480" cy="736560"/>
          </a:xfrm>
          <a:prstGeom prst="flowChartMulti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XML File Archive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252" name="CustomShape 14"/>
          <p:cNvSpPr/>
          <p:nvPr/>
        </p:nvSpPr>
        <p:spPr>
          <a:xfrm>
            <a:off x="4885200" y="2251800"/>
            <a:ext cx="947520" cy="704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Clinical Trial Import Module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3" name="CustomShape 15"/>
          <p:cNvSpPr/>
          <p:nvPr/>
        </p:nvSpPr>
        <p:spPr>
          <a:xfrm>
            <a:off x="4885200" y="822960"/>
            <a:ext cx="947520" cy="955440"/>
          </a:xfrm>
          <a:prstGeom prst="flowChartMulti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Import Instruction DSL Files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4" name="CustomShape 16"/>
          <p:cNvSpPr/>
          <p:nvPr/>
        </p:nvSpPr>
        <p:spPr>
          <a:xfrm rot="16200000">
            <a:off x="5058000" y="311544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17"/>
          <p:cNvSpPr/>
          <p:nvPr/>
        </p:nvSpPr>
        <p:spPr>
          <a:xfrm>
            <a:off x="4885200" y="3372480"/>
            <a:ext cx="947520" cy="957240"/>
          </a:xfrm>
          <a:prstGeom prst="flowChartMulti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Template CSV Files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6" name="CustomShape 18"/>
          <p:cNvSpPr/>
          <p:nvPr/>
        </p:nvSpPr>
        <p:spPr>
          <a:xfrm>
            <a:off x="6366240" y="2258280"/>
            <a:ext cx="906480" cy="736560"/>
          </a:xfrm>
          <a:prstGeom prst="flowChartMulti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Output CSV Files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7" name="CustomShape 19"/>
          <p:cNvSpPr/>
          <p:nvPr/>
        </p:nvSpPr>
        <p:spPr>
          <a:xfrm>
            <a:off x="6139080" y="862560"/>
            <a:ext cx="1322280" cy="915840"/>
          </a:xfrm>
          <a:prstGeom prst="flowChartManualOperation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Systematic Review &amp; Selection of Trials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58" name="CustomShape 20"/>
          <p:cNvSpPr/>
          <p:nvPr/>
        </p:nvSpPr>
        <p:spPr>
          <a:xfrm rot="5400000">
            <a:off x="7893360" y="2881800"/>
            <a:ext cx="603000" cy="311040"/>
          </a:xfrm>
          <a:prstGeom prst="rightArrow">
            <a:avLst>
              <a:gd name="adj1" fmla="val 50000"/>
              <a:gd name="adj2" fmla="val 48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1"/>
          <p:cNvSpPr/>
          <p:nvPr/>
        </p:nvSpPr>
        <p:spPr>
          <a:xfrm>
            <a:off x="7720200" y="2258280"/>
            <a:ext cx="906480" cy="71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MIcro Simulation Tool (MIST)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60" name="CustomShape 22"/>
          <p:cNvSpPr/>
          <p:nvPr/>
        </p:nvSpPr>
        <p:spPr>
          <a:xfrm>
            <a:off x="6366240" y="3618720"/>
            <a:ext cx="906480" cy="49824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Outcome Query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61" name="CustomShape 23"/>
          <p:cNvSpPr/>
          <p:nvPr/>
        </p:nvSpPr>
        <p:spPr>
          <a:xfrm>
            <a:off x="7671240" y="3601080"/>
            <a:ext cx="907920" cy="46656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Arial"/>
              </a:rPr>
              <a:t>Baseline Population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62" name="CustomShape 24"/>
          <p:cNvSpPr/>
          <p:nvPr/>
        </p:nvSpPr>
        <p:spPr>
          <a:xfrm>
            <a:off x="3777120" y="1809000"/>
            <a:ext cx="263520" cy="22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5"/>
          <p:cNvSpPr/>
          <p:nvPr/>
        </p:nvSpPr>
        <p:spPr>
          <a:xfrm>
            <a:off x="4462920" y="2454840"/>
            <a:ext cx="263520" cy="22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26"/>
          <p:cNvSpPr/>
          <p:nvPr/>
        </p:nvSpPr>
        <p:spPr>
          <a:xfrm>
            <a:off x="5221800" y="1791360"/>
            <a:ext cx="261720" cy="225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7"/>
          <p:cNvSpPr/>
          <p:nvPr/>
        </p:nvSpPr>
        <p:spPr>
          <a:xfrm>
            <a:off x="5921640" y="2448720"/>
            <a:ext cx="263520" cy="22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28"/>
          <p:cNvSpPr/>
          <p:nvPr/>
        </p:nvSpPr>
        <p:spPr>
          <a:xfrm>
            <a:off x="5223240" y="3104280"/>
            <a:ext cx="263520" cy="22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29"/>
          <p:cNvSpPr/>
          <p:nvPr/>
        </p:nvSpPr>
        <p:spPr>
          <a:xfrm>
            <a:off x="6664680" y="1980360"/>
            <a:ext cx="263520" cy="22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30"/>
          <p:cNvSpPr/>
          <p:nvPr/>
        </p:nvSpPr>
        <p:spPr>
          <a:xfrm>
            <a:off x="7279200" y="2462760"/>
            <a:ext cx="263520" cy="22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31"/>
          <p:cNvSpPr/>
          <p:nvPr/>
        </p:nvSpPr>
        <p:spPr>
          <a:xfrm>
            <a:off x="6664680" y="3000960"/>
            <a:ext cx="263520" cy="225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32"/>
          <p:cNvSpPr/>
          <p:nvPr/>
        </p:nvSpPr>
        <p:spPr>
          <a:xfrm>
            <a:off x="8074440" y="3000960"/>
            <a:ext cx="263520" cy="225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Effort A: Issues for Converting Medical Data to a Model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444960" y="914400"/>
            <a:ext cx="8188920" cy="37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4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Systematic review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Organizing results in tabular human readable format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Extracting meaningful numbers from convoluted free text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4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Population generation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Code generation from data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Name matching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Unit conversion – context sensitive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Time extraction from free text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b="1" lang="en-US" sz="1400" spc="-1" strike="noStrike" u="sng">
                <a:solidFill>
                  <a:srgbClr val="0070c0"/>
                </a:solidFill>
                <a:uFillTx/>
                <a:latin typeface="Calibri"/>
                <a:ea typeface="DejaVu Sans"/>
              </a:rPr>
              <a:t>Outcome conversion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Scaling numbers to similar reference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Cohort matching</a:t>
            </a:r>
            <a:endParaRPr b="0" lang="en-US" sz="14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Calculation of missing outcomes for full trial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4720680" y="2011680"/>
            <a:ext cx="4053600" cy="1733400"/>
          </a:xfrm>
          <a:custGeom>
            <a:avLst/>
            <a:gdLst/>
            <a:ahLst/>
            <a:rect l="l" t="t" r="r" b="b"/>
            <a:pathLst>
              <a:path w="11786" h="4066">
                <a:moveTo>
                  <a:pt x="677" y="0"/>
                </a:moveTo>
                <a:cubicBezTo>
                  <a:pt x="338" y="0"/>
                  <a:pt x="0" y="338"/>
                  <a:pt x="0" y="677"/>
                </a:cubicBezTo>
                <a:lnTo>
                  <a:pt x="0" y="3387"/>
                </a:lnTo>
                <a:cubicBezTo>
                  <a:pt x="0" y="3726"/>
                  <a:pt x="338" y="4065"/>
                  <a:pt x="677" y="4065"/>
                </a:cubicBezTo>
                <a:lnTo>
                  <a:pt x="11108" y="4065"/>
                </a:lnTo>
                <a:cubicBezTo>
                  <a:pt x="11446" y="4065"/>
                  <a:pt x="11785" y="3726"/>
                  <a:pt x="11785" y="3387"/>
                </a:cubicBezTo>
                <a:lnTo>
                  <a:pt x="11785" y="677"/>
                </a:lnTo>
                <a:cubicBezTo>
                  <a:pt x="11785" y="338"/>
                  <a:pt x="11446" y="0"/>
                  <a:pt x="11108" y="0"/>
                </a:cubicBezTo>
                <a:lnTo>
                  <a:pt x="67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human natural language used in 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ClinicalTrials.Gov makes the data 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harder for machines to understand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 process!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728640" y="0"/>
            <a:ext cx="8408160" cy="72828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Effort A: A Tool to Help Organize Units Towards Standardization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360" y="556560"/>
            <a:ext cx="9140040" cy="4370760"/>
          </a:xfrm>
          <a:prstGeom prst="rect">
            <a:avLst/>
          </a:prstGeom>
          <a:ln>
            <a:noFill/>
          </a:ln>
        </p:spPr>
      </p:pic>
      <p:sp>
        <p:nvSpPr>
          <p:cNvPr id="276" name="CustomShape 2"/>
          <p:cNvSpPr/>
          <p:nvPr/>
        </p:nvSpPr>
        <p:spPr>
          <a:xfrm>
            <a:off x="3623400" y="2286000"/>
            <a:ext cx="1310400" cy="1184760"/>
          </a:xfrm>
          <a:custGeom>
            <a:avLst/>
            <a:gdLst/>
            <a:ahLst/>
            <a:rect l="l" t="t" r="r" b="b"/>
            <a:pathLst>
              <a:path w="11786" h="4066">
                <a:moveTo>
                  <a:pt x="677" y="0"/>
                </a:moveTo>
                <a:cubicBezTo>
                  <a:pt x="338" y="0"/>
                  <a:pt x="0" y="338"/>
                  <a:pt x="0" y="677"/>
                </a:cubicBezTo>
                <a:lnTo>
                  <a:pt x="0" y="3387"/>
                </a:lnTo>
                <a:cubicBezTo>
                  <a:pt x="0" y="3726"/>
                  <a:pt x="338" y="4065"/>
                  <a:pt x="677" y="4065"/>
                </a:cubicBezTo>
                <a:lnTo>
                  <a:pt x="11108" y="4065"/>
                </a:lnTo>
                <a:cubicBezTo>
                  <a:pt x="11446" y="4065"/>
                  <a:pt x="11785" y="3726"/>
                  <a:pt x="11785" y="3387"/>
                </a:cubicBezTo>
                <a:lnTo>
                  <a:pt x="11785" y="677"/>
                </a:lnTo>
                <a:cubicBezTo>
                  <a:pt x="11785" y="338"/>
                  <a:pt x="11446" y="0"/>
                  <a:pt x="11108" y="0"/>
                </a:cubicBezTo>
                <a:lnTo>
                  <a:pt x="67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Live Demo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Application>LibreOffice/5.4.3.2$Windows_X86_64 LibreOffice_project/92a7159f7e4af62137622921e809f8546db437e5</Application>
  <Words>83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2010-03-08T13:56:26Z</dcterms:created>
  <dc:creator>jlaudone</dc:creator>
  <dc:description/>
  <dc:language>en-US</dc:language>
  <cp:lastModifiedBy/>
  <dcterms:modified xsi:type="dcterms:W3CDTF">2018-08-14T00:26:39Z</dcterms:modified>
  <cp:revision>204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16.0014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