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9" r:id="rId2"/>
    <p:sldId id="356" r:id="rId3"/>
    <p:sldId id="359" r:id="rId4"/>
    <p:sldId id="366" r:id="rId5"/>
    <p:sldId id="364" r:id="rId6"/>
    <p:sldId id="362" r:id="rId7"/>
    <p:sldId id="368" r:id="rId8"/>
    <p:sldId id="349" r:id="rId9"/>
    <p:sldId id="352" r:id="rId10"/>
    <p:sldId id="365" r:id="rId11"/>
    <p:sldId id="293" r:id="rId12"/>
    <p:sldId id="351" r:id="rId13"/>
    <p:sldId id="343" r:id="rId14"/>
    <p:sldId id="345" r:id="rId15"/>
    <p:sldId id="313" r:id="rId16"/>
    <p:sldId id="358" r:id="rId17"/>
    <p:sldId id="322" r:id="rId18"/>
    <p:sldId id="348" r:id="rId19"/>
    <p:sldId id="339" r:id="rId20"/>
    <p:sldId id="341" r:id="rId21"/>
    <p:sldId id="346" r:id="rId22"/>
    <p:sldId id="347" r:id="rId23"/>
    <p:sldId id="340" r:id="rId24"/>
    <p:sldId id="360" r:id="rId25"/>
    <p:sldId id="342" r:id="rId26"/>
    <p:sldId id="36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5A8AC6"/>
    <a:srgbClr val="C9F1FF"/>
    <a:srgbClr val="21FFFA"/>
    <a:srgbClr val="FFFF99"/>
    <a:srgbClr val="FDC07C"/>
    <a:srgbClr val="660033"/>
    <a:srgbClr val="F8696B"/>
    <a:srgbClr val="FB957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8" autoAdjust="0"/>
    <p:restoredTop sz="98330" autoAdjust="0"/>
  </p:normalViewPr>
  <p:slideViewPr>
    <p:cSldViewPr>
      <p:cViewPr varScale="1">
        <p:scale>
          <a:sx n="65" d="100"/>
          <a:sy n="65" d="100"/>
        </p:scale>
        <p:origin x="-1314" y="-114"/>
      </p:cViewPr>
      <p:guideLst>
        <p:guide orient="horz" pos="2160"/>
        <p:guide pos="2880"/>
      </p:guideLst>
    </p:cSldViewPr>
  </p:slideViewPr>
  <p:outlineViewPr>
    <p:cViewPr>
      <p:scale>
        <a:sx n="33" d="100"/>
        <a:sy n="33" d="100"/>
      </p:scale>
      <p:origin x="48" y="20682"/>
    </p:cViewPr>
  </p:outlineViewPr>
  <p:notesTextViewPr>
    <p:cViewPr>
      <p:scale>
        <a:sx n="100" d="100"/>
        <a:sy n="100" d="100"/>
      </p:scale>
      <p:origin x="0" y="0"/>
    </p:cViewPr>
  </p:notesTextViewPr>
  <p:sorterViewPr>
    <p:cViewPr>
      <p:scale>
        <a:sx n="43" d="100"/>
        <a:sy n="4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03945-51BC-458B-9147-9225F8BB185F}" type="datetimeFigureOut">
              <a:rPr lang="en-US" smtClean="0"/>
              <a:pPr/>
              <a:t>7/6/2014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858D3-2877-4FEC-BFAA-31537F1269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D0619-A713-412B-8D74-01DEC5E47911}"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858D3-2877-4FEC-BFAA-31537F12698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pPr/>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pPr/>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8002213" y="6550223"/>
            <a:ext cx="1141787" cy="307777"/>
          </a:xfrm>
          <a:prstGeom prst="rect">
            <a:avLst/>
          </a:prstGeom>
        </p:spPr>
        <p:txBody>
          <a:bodyPr wrap="none">
            <a:spAutoFit/>
          </a:bodyPr>
          <a:lstStyle/>
          <a:p>
            <a:r>
              <a:rPr lang="en-US" sz="1400" dirty="0" smtClean="0">
                <a:solidFill>
                  <a:schemeClr val="tx1">
                    <a:lumMod val="65000"/>
                    <a:lumOff val="35000"/>
                  </a:schemeClr>
                </a:solidFill>
              </a:rPr>
              <a:t>Jacob </a:t>
            </a:r>
            <a:r>
              <a:rPr lang="en-US" sz="1400" dirty="0" err="1" smtClean="0">
                <a:solidFill>
                  <a:schemeClr val="tx1">
                    <a:lumMod val="65000"/>
                    <a:lumOff val="35000"/>
                  </a:schemeClr>
                </a:solidFill>
              </a:rPr>
              <a:t>Barhak</a:t>
            </a:r>
            <a:endParaRPr lang="en-US" sz="1400" dirty="0">
              <a:solidFill>
                <a:schemeClr val="tx1">
                  <a:lumMod val="65000"/>
                  <a:lumOff val="3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3F6FF-6632-4E48-8F29-53F70D24E2CD}" type="datetimeFigureOut">
              <a:rPr lang="en-US" smtClean="0"/>
              <a:pPr/>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3F6FF-6632-4E48-8F29-53F70D24E2CD}" type="datetimeFigureOut">
              <a:rPr lang="en-US" smtClean="0"/>
              <a:pPr/>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3F6FF-6632-4E48-8F29-53F70D24E2CD}" type="datetimeFigureOut">
              <a:rPr lang="en-US" smtClean="0"/>
              <a:pPr/>
              <a:t>7/6/2014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3F6FF-6632-4E48-8F29-53F70D24E2CD}" type="datetimeFigureOut">
              <a:rPr lang="en-US" smtClean="0"/>
              <a:pPr/>
              <a:t>7/6/2014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F6FF-6632-4E48-8F29-53F70D24E2CD}" type="datetimeFigureOut">
              <a:rPr lang="en-US" smtClean="0"/>
              <a:pPr/>
              <a:t>7/6/2014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pPr/>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pPr/>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3F6FF-6632-4E48-8F29-53F70D24E2CD}" type="datetimeFigureOut">
              <a:rPr lang="en-US" smtClean="0"/>
              <a:pPr/>
              <a:t>7/6/2014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DDB10-D60E-42A6-80F4-E4BBC9F067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tes.google.com/site/jacobbarhak/"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tes.google.com/site/jacobbarha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7772400" cy="1470025"/>
          </a:xfrm>
        </p:spPr>
        <p:txBody>
          <a:bodyPr>
            <a:normAutofit fontScale="90000"/>
          </a:bodyPr>
          <a:lstStyle/>
          <a:p>
            <a:r>
              <a:rPr lang="en-US" dirty="0" smtClean="0"/>
              <a:t>The Reference Model for Disease Progression – Data Quality Control</a:t>
            </a:r>
            <a:endParaRPr lang="en-US" dirty="0"/>
          </a:p>
        </p:txBody>
      </p:sp>
      <p:sp>
        <p:nvSpPr>
          <p:cNvPr id="5" name="Subtitle 4"/>
          <p:cNvSpPr>
            <a:spLocks noGrp="1"/>
          </p:cNvSpPr>
          <p:nvPr>
            <p:ph type="subTitle" idx="1"/>
          </p:nvPr>
        </p:nvSpPr>
        <p:spPr>
          <a:xfrm>
            <a:off x="762000" y="3657600"/>
            <a:ext cx="4876800" cy="2743200"/>
          </a:xfrm>
        </p:spPr>
        <p:txBody>
          <a:bodyPr>
            <a:normAutofit fontScale="62500" lnSpcReduction="20000"/>
          </a:bodyPr>
          <a:lstStyle/>
          <a:p>
            <a:endParaRPr lang="en-US" dirty="0" smtClean="0">
              <a:solidFill>
                <a:schemeClr val="tx1"/>
              </a:solidFill>
            </a:endParaRPr>
          </a:p>
          <a:p>
            <a:r>
              <a:rPr lang="en-US" b="1" dirty="0" smtClean="0">
                <a:solidFill>
                  <a:schemeClr val="tx1"/>
                </a:solidFill>
              </a:rPr>
              <a:t>Jacob </a:t>
            </a:r>
            <a:r>
              <a:rPr lang="en-US" b="1" dirty="0" err="1" smtClean="0">
                <a:solidFill>
                  <a:schemeClr val="tx1"/>
                </a:solidFill>
              </a:rPr>
              <a:t>Barhak</a:t>
            </a:r>
            <a:endParaRPr lang="en-US" b="1" dirty="0" smtClean="0">
              <a:solidFill>
                <a:schemeClr val="tx1"/>
              </a:solidFill>
            </a:endParaRPr>
          </a:p>
          <a:p>
            <a:r>
              <a:rPr lang="en-US" b="1" dirty="0" smtClean="0">
                <a:solidFill>
                  <a:schemeClr val="tx1"/>
                </a:solidFill>
              </a:rPr>
              <a:t>Austin, Texas</a:t>
            </a:r>
          </a:p>
          <a:p>
            <a:r>
              <a:rPr lang="en-US" b="1" dirty="0" smtClean="0">
                <a:solidFill>
                  <a:schemeClr val="tx1"/>
                </a:solidFill>
                <a:hlinkClick r:id="rId2"/>
              </a:rPr>
              <a:t>http://sites.google.com/site/jacobbarhak/</a:t>
            </a:r>
            <a:r>
              <a:rPr lang="en-US" b="1" dirty="0" smtClean="0">
                <a:solidFill>
                  <a:schemeClr val="tx1"/>
                </a:solidFill>
              </a:rPr>
              <a:t> </a:t>
            </a:r>
          </a:p>
          <a:p>
            <a:endParaRPr lang="en-US" dirty="0" smtClean="0">
              <a:solidFill>
                <a:schemeClr val="tx1"/>
              </a:solidFill>
            </a:endParaRPr>
          </a:p>
          <a:p>
            <a:r>
              <a:rPr lang="en-US" b="1" dirty="0" smtClean="0">
                <a:solidFill>
                  <a:schemeClr val="tx1"/>
                </a:solidFill>
              </a:rPr>
              <a:t>2014 Summer Simulation Multi-Conference </a:t>
            </a:r>
            <a:r>
              <a:rPr lang="en-US" sz="3100" b="1" dirty="0" smtClean="0">
                <a:solidFill>
                  <a:schemeClr val="tx1"/>
                </a:solidFill>
              </a:rPr>
              <a:t>Monterey, CA</a:t>
            </a:r>
          </a:p>
          <a:p>
            <a:r>
              <a:rPr lang="en-US" sz="2600" b="1" dirty="0" smtClean="0">
                <a:solidFill>
                  <a:schemeClr val="tx1"/>
                </a:solidFill>
              </a:rPr>
              <a:t>07 July 2014</a:t>
            </a:r>
          </a:p>
        </p:txBody>
      </p:sp>
      <p:pic>
        <p:nvPicPr>
          <p:cNvPr id="1026" name="Picture 2" descr="C:\Users\Work\Desktop\JacobBarhak_QR_Code.png"/>
          <p:cNvPicPr>
            <a:picLocks noChangeAspect="1" noChangeArrowheads="1"/>
          </p:cNvPicPr>
          <p:nvPr/>
        </p:nvPicPr>
        <p:blipFill>
          <a:blip r:embed="rId3" cstate="print"/>
          <a:srcRect/>
          <a:stretch>
            <a:fillRect/>
          </a:stretch>
        </p:blipFill>
        <p:spPr bwMode="auto">
          <a:xfrm>
            <a:off x="5486400" y="3200400"/>
            <a:ext cx="3581400" cy="3581400"/>
          </a:xfrm>
          <a:prstGeom prst="rect">
            <a:avLst/>
          </a:prstGeom>
          <a:noFill/>
        </p:spPr>
      </p:pic>
      <p:pic>
        <p:nvPicPr>
          <p:cNvPr id="11" name="Picture 3" descr="C:\Users\Work\Desktop\PictureOfMeCropped.jpg"/>
          <p:cNvPicPr>
            <a:picLocks noChangeAspect="1" noChangeArrowheads="1"/>
          </p:cNvPicPr>
          <p:nvPr/>
        </p:nvPicPr>
        <p:blipFill>
          <a:blip r:embed="rId4" cstate="print"/>
          <a:srcRect/>
          <a:stretch>
            <a:fillRect/>
          </a:stretch>
        </p:blipFill>
        <p:spPr bwMode="auto">
          <a:xfrm>
            <a:off x="990600" y="3423908"/>
            <a:ext cx="990600" cy="11480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Error Reduction Approach</a:t>
            </a:r>
            <a:br>
              <a:rPr lang="en-US" dirty="0" smtClean="0"/>
            </a:br>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Multiple quality assurance measures</a:t>
            </a:r>
          </a:p>
          <a:p>
            <a:endParaRPr lang="en-US" dirty="0" smtClean="0"/>
          </a:p>
          <a:p>
            <a:r>
              <a:rPr lang="en-US" dirty="0" smtClean="0"/>
              <a:t>Competition and cross reference of information</a:t>
            </a:r>
          </a:p>
          <a:p>
            <a:endParaRPr lang="en-US" dirty="0" smtClean="0"/>
          </a:p>
          <a:p>
            <a:r>
              <a:rPr lang="en-US" dirty="0" smtClean="0"/>
              <a:t>Accumulation of data</a:t>
            </a:r>
          </a:p>
          <a:p>
            <a:endParaRPr lang="en-US" dirty="0" smtClean="0"/>
          </a:p>
          <a:p>
            <a:r>
              <a:rPr lang="en-US" dirty="0" smtClean="0"/>
              <a:t>Versioning and documentation</a:t>
            </a:r>
          </a:p>
          <a:p>
            <a:endParaRPr lang="en-US" dirty="0" smtClean="0"/>
          </a:p>
          <a:p>
            <a:r>
              <a:rPr lang="en-US" dirty="0" smtClean="0"/>
              <a:t>Traceability and reproducibility</a:t>
            </a:r>
          </a:p>
          <a:p>
            <a:endParaRPr lang="en-US" dirty="0" smtClean="0"/>
          </a:p>
          <a:p>
            <a:r>
              <a:rPr lang="en-US" dirty="0" smtClean="0"/>
              <a:t>Model and  </a:t>
            </a:r>
            <a:r>
              <a:rPr lang="en-US" smtClean="0"/>
              <a:t>MIST maintenance</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40000" lnSpcReduction="20000"/>
          </a:bodyPr>
          <a:lstStyle/>
          <a:p>
            <a:r>
              <a:rPr lang="en-US" b="1" dirty="0" smtClean="0"/>
              <a:t>Deanna J.M. </a:t>
            </a:r>
            <a:r>
              <a:rPr lang="en-US" b="1" dirty="0" err="1" smtClean="0"/>
              <a:t>Isaman</a:t>
            </a:r>
            <a:r>
              <a:rPr lang="en-US" b="1" dirty="0" smtClean="0"/>
              <a:t> </a:t>
            </a:r>
            <a:r>
              <a:rPr lang="en-US" dirty="0" smtClean="0"/>
              <a:t>- who is the spirit behind the great ideas. She taught me my first steps in disease modeling</a:t>
            </a:r>
          </a:p>
          <a:p>
            <a:endParaRPr lang="en-US" b="1" dirty="0" smtClean="0"/>
          </a:p>
          <a:p>
            <a:r>
              <a:rPr lang="en-US" b="1" dirty="0" smtClean="0"/>
              <a:t>Morton Brown</a:t>
            </a:r>
            <a:r>
              <a:rPr lang="en-US" dirty="0" smtClean="0"/>
              <a:t> &amp; </a:t>
            </a:r>
            <a:r>
              <a:rPr lang="en-US" b="1" dirty="0" smtClean="0"/>
              <a:t>William H. Herman </a:t>
            </a:r>
            <a:r>
              <a:rPr lang="en-US" dirty="0" smtClean="0"/>
              <a:t>– for  guidance, critical feedback, and growth environment</a:t>
            </a:r>
          </a:p>
          <a:p>
            <a:endParaRPr lang="en-US" dirty="0" smtClean="0"/>
          </a:p>
          <a:p>
            <a:r>
              <a:rPr lang="en-US" b="1" dirty="0" smtClean="0"/>
              <a:t>Aaron Garrett </a:t>
            </a:r>
            <a:r>
              <a:rPr lang="en-US" dirty="0" smtClean="0"/>
              <a:t>– for his responsiveness and help with starting with </a:t>
            </a:r>
            <a:r>
              <a:rPr lang="en-US" dirty="0" err="1" smtClean="0"/>
              <a:t>Inspyred</a:t>
            </a:r>
            <a:r>
              <a:rPr lang="en-US" dirty="0" smtClean="0"/>
              <a:t> – he saved me at least a months work if not two by sending me solution code within one day.</a:t>
            </a:r>
          </a:p>
          <a:p>
            <a:endParaRPr lang="en-US" b="1" dirty="0" smtClean="0"/>
          </a:p>
          <a:p>
            <a:r>
              <a:rPr lang="en-US" b="1" dirty="0" smtClean="0"/>
              <a:t>Continuum Analytics </a:t>
            </a:r>
            <a:r>
              <a:rPr lang="en-US" dirty="0" smtClean="0"/>
              <a:t>and specifically:</a:t>
            </a:r>
          </a:p>
          <a:p>
            <a:pPr lvl="1"/>
            <a:r>
              <a:rPr lang="en-US" b="1" dirty="0" smtClean="0"/>
              <a:t>Benjamin </a:t>
            </a:r>
            <a:r>
              <a:rPr lang="en-US" b="1" dirty="0" err="1" smtClean="0"/>
              <a:t>Zeitler</a:t>
            </a:r>
            <a:r>
              <a:rPr lang="en-US" b="1" dirty="0" smtClean="0"/>
              <a:t> </a:t>
            </a:r>
            <a:r>
              <a:rPr lang="en-US" dirty="0" smtClean="0"/>
              <a:t>for creating the cloud AMI</a:t>
            </a:r>
          </a:p>
          <a:p>
            <a:pPr lvl="1"/>
            <a:r>
              <a:rPr lang="en-US" b="1" dirty="0" err="1" smtClean="0"/>
              <a:t>Ilan</a:t>
            </a:r>
            <a:r>
              <a:rPr lang="en-US" b="1" dirty="0" smtClean="0"/>
              <a:t> Schnell </a:t>
            </a:r>
            <a:r>
              <a:rPr lang="en-US" dirty="0" smtClean="0"/>
              <a:t>for his work on Anaconda.</a:t>
            </a:r>
          </a:p>
          <a:p>
            <a:endParaRPr lang="en-US" dirty="0" smtClean="0"/>
          </a:p>
          <a:p>
            <a:r>
              <a:rPr lang="en-US" dirty="0" smtClean="0"/>
              <a:t>All those who developed free software used and supported it: including Python, Anaconda, </a:t>
            </a:r>
            <a:r>
              <a:rPr lang="en-US" dirty="0" err="1" smtClean="0"/>
              <a:t>Spyder</a:t>
            </a:r>
            <a:r>
              <a:rPr lang="en-US" dirty="0" smtClean="0"/>
              <a:t>, </a:t>
            </a:r>
            <a:r>
              <a:rPr lang="en-US" dirty="0" err="1" smtClean="0"/>
              <a:t>numpy</a:t>
            </a:r>
            <a:r>
              <a:rPr lang="en-US" dirty="0" smtClean="0"/>
              <a:t>, </a:t>
            </a:r>
            <a:r>
              <a:rPr lang="en-US" dirty="0" err="1" smtClean="0"/>
              <a:t>SciPy</a:t>
            </a:r>
            <a:r>
              <a:rPr lang="en-US" dirty="0" smtClean="0"/>
              <a:t>, nose, </a:t>
            </a:r>
            <a:r>
              <a:rPr lang="en-US" dirty="0" err="1" smtClean="0"/>
              <a:t>winpdb</a:t>
            </a:r>
            <a:r>
              <a:rPr lang="en-US" dirty="0" smtClean="0"/>
              <a:t>, Star Cluster, </a:t>
            </a:r>
            <a:r>
              <a:rPr lang="en-US" dirty="0" err="1" smtClean="0"/>
              <a:t>Ubuntu</a:t>
            </a:r>
            <a:r>
              <a:rPr lang="en-US" dirty="0" smtClean="0"/>
              <a:t>, Sun Grid Engine</a:t>
            </a:r>
          </a:p>
          <a:p>
            <a:endParaRPr lang="en-US" dirty="0" smtClean="0"/>
          </a:p>
          <a:p>
            <a:r>
              <a:rPr lang="en-US" dirty="0" smtClean="0"/>
              <a:t>The legacy IEST modeling  framework was supported by the Biostatistics and Economic Modeling Core of the MDRTC (P60DK020572) and by the Methods and Measurement Core of the MCDTR (P30DK092926), both funded by the National Institute of Diabetes and Digestive and Kidney Diseases. The modeling framework was initially defined as GPL and was funded by Chronic Disease Modeling for Clinical Research Innovations grant (R21DK075077) from the same institute. MIST is based on IEST.</a:t>
            </a:r>
          </a:p>
          <a:p>
            <a:endParaRPr lang="en-US" b="1" dirty="0" smtClean="0"/>
          </a:p>
          <a:p>
            <a:r>
              <a:rPr lang="en-US" b="1" dirty="0" smtClean="0"/>
              <a:t>The Reference Model and MIST were developed independently without financial support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Jacob </a:t>
            </a:r>
            <a:r>
              <a:rPr lang="en-US" b="1" dirty="0" err="1" smtClean="0"/>
              <a:t>Barhak</a:t>
            </a:r>
            <a:endParaRPr lang="en-US" b="1" dirty="0" smtClean="0"/>
          </a:p>
          <a:p>
            <a:pPr>
              <a:buNone/>
            </a:pPr>
            <a:endParaRPr lang="en-US" b="1" dirty="0" smtClean="0"/>
          </a:p>
        </p:txBody>
      </p:sp>
      <p:pic>
        <p:nvPicPr>
          <p:cNvPr id="10" name="Picture 2" descr="C:\Users\Work\Desktop\JacobBarhak_QR_Code.png"/>
          <p:cNvPicPr>
            <a:picLocks noChangeAspect="1" noChangeArrowheads="1"/>
          </p:cNvPicPr>
          <p:nvPr/>
        </p:nvPicPr>
        <p:blipFill>
          <a:blip r:embed="rId2" cstate="print"/>
          <a:srcRect/>
          <a:stretch>
            <a:fillRect/>
          </a:stretch>
        </p:blipFill>
        <p:spPr bwMode="auto">
          <a:xfrm>
            <a:off x="2362200" y="2210562"/>
            <a:ext cx="4361688" cy="4361688"/>
          </a:xfrm>
          <a:prstGeom prst="rect">
            <a:avLst/>
          </a:prstGeom>
          <a:noFill/>
        </p:spPr>
      </p:pic>
      <p:sp>
        <p:nvSpPr>
          <p:cNvPr id="8" name="TextBox 7"/>
          <p:cNvSpPr txBox="1"/>
          <p:nvPr/>
        </p:nvSpPr>
        <p:spPr>
          <a:xfrm>
            <a:off x="2532888" y="2057400"/>
            <a:ext cx="4191000" cy="369332"/>
          </a:xfrm>
          <a:prstGeom prst="rect">
            <a:avLst/>
          </a:prstGeom>
          <a:noFill/>
        </p:spPr>
        <p:txBody>
          <a:bodyPr wrap="square" rtlCol="0">
            <a:spAutoFit/>
          </a:bodyPr>
          <a:lstStyle/>
          <a:p>
            <a:pPr marL="0" lvl="1"/>
            <a:r>
              <a:rPr lang="en-US" dirty="0" smtClean="0">
                <a:solidFill>
                  <a:srgbClr val="7030A0"/>
                </a:solidFill>
                <a:hlinkClick r:id="rId3"/>
              </a:rPr>
              <a:t>http://sites.google.com/site/jacobbarhak/</a:t>
            </a:r>
            <a:r>
              <a:rPr lang="en-US" dirty="0" smtClean="0">
                <a:solidFill>
                  <a:srgbClr val="7030A0"/>
                </a:solidFill>
              </a:rPr>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Populations: Background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First Table in a Clinical Trial publication typically contains Population Statistics</a:t>
            </a:r>
          </a:p>
          <a:p>
            <a:pPr lvl="1"/>
            <a:r>
              <a:rPr lang="en-US" dirty="0" smtClean="0"/>
              <a:t>Summary Data Only: Mean (SD) / Median (IQR)</a:t>
            </a:r>
          </a:p>
          <a:p>
            <a:pPr lvl="1"/>
            <a:r>
              <a:rPr lang="en-US" dirty="0" smtClean="0"/>
              <a:t>Limited information about distribution</a:t>
            </a:r>
          </a:p>
          <a:p>
            <a:pPr lvl="1"/>
            <a:r>
              <a:rPr lang="en-US" dirty="0" smtClean="0"/>
              <a:t>Inclusion/exclusion criteria skew the distribution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 </a:t>
            </a:r>
          </a:p>
          <a:p>
            <a:pPr algn="ctr">
              <a:buNone/>
            </a:pPr>
            <a:r>
              <a:rPr lang="en-US" dirty="0" smtClean="0"/>
              <a:t>Example: Excerpt from Table 1 in UKPDS 33</a:t>
            </a:r>
            <a:endParaRPr lang="en-US" dirty="0"/>
          </a:p>
        </p:txBody>
      </p:sp>
      <p:graphicFrame>
        <p:nvGraphicFramePr>
          <p:cNvPr id="4" name="Table 3"/>
          <p:cNvGraphicFramePr>
            <a:graphicFrameLocks noGrp="1"/>
          </p:cNvGraphicFramePr>
          <p:nvPr/>
        </p:nvGraphicFramePr>
        <p:xfrm>
          <a:off x="533400" y="3429000"/>
          <a:ext cx="7924801" cy="2194560"/>
        </p:xfrm>
        <a:graphic>
          <a:graphicData uri="http://schemas.openxmlformats.org/drawingml/2006/table">
            <a:tbl>
              <a:tblPr firstRow="1" bandRow="1">
                <a:tableStyleId>{5C22544A-7EE6-4342-B048-85BDC9FD1C3A}</a:tableStyleId>
              </a:tblPr>
              <a:tblGrid>
                <a:gridCol w="3276600"/>
                <a:gridCol w="2514600"/>
                <a:gridCol w="2133601"/>
              </a:tblGrid>
              <a:tr h="315686">
                <a:tc>
                  <a:txBody>
                    <a:bodyPr/>
                    <a:lstStyle/>
                    <a:p>
                      <a:endParaRPr lang="en-US" dirty="0"/>
                    </a:p>
                  </a:txBody>
                  <a:tcPr/>
                </a:tc>
                <a:tc>
                  <a:txBody>
                    <a:bodyPr/>
                    <a:lstStyle/>
                    <a:p>
                      <a:r>
                        <a:rPr lang="en-US" dirty="0" smtClean="0"/>
                        <a:t>Control</a:t>
                      </a:r>
                      <a:endParaRPr lang="en-US" dirty="0"/>
                    </a:p>
                  </a:txBody>
                  <a:tcPr/>
                </a:tc>
                <a:tc>
                  <a:txBody>
                    <a:bodyPr/>
                    <a:lstStyle/>
                    <a:p>
                      <a:r>
                        <a:rPr lang="en-US" dirty="0" smtClean="0"/>
                        <a:t>Intervention</a:t>
                      </a:r>
                      <a:endParaRPr lang="en-US" dirty="0"/>
                    </a:p>
                  </a:txBody>
                  <a:tcPr/>
                </a:tc>
              </a:tr>
              <a:tr h="315686">
                <a:tc>
                  <a:txBody>
                    <a:bodyPr/>
                    <a:lstStyle/>
                    <a:p>
                      <a:r>
                        <a:rPr lang="en-US" dirty="0" smtClean="0"/>
                        <a:t>Age</a:t>
                      </a:r>
                      <a:endParaRPr lang="en-US" dirty="0"/>
                    </a:p>
                  </a:txBody>
                  <a:tcPr/>
                </a:tc>
                <a:tc>
                  <a:txBody>
                    <a:bodyPr/>
                    <a:lstStyle/>
                    <a:p>
                      <a:r>
                        <a:rPr lang="en-US" dirty="0" smtClean="0"/>
                        <a:t>53.3 (8.6)</a:t>
                      </a:r>
                      <a:endParaRPr lang="en-US" dirty="0"/>
                    </a:p>
                  </a:txBody>
                  <a:tcPr/>
                </a:tc>
                <a:tc>
                  <a:txBody>
                    <a:bodyPr/>
                    <a:lstStyle/>
                    <a:p>
                      <a:r>
                        <a:rPr lang="en-US" dirty="0" smtClean="0"/>
                        <a:t>53.2 (8.6)</a:t>
                      </a:r>
                      <a:endParaRPr lang="en-US" dirty="0"/>
                    </a:p>
                  </a:txBody>
                  <a:tcPr/>
                </a:tc>
              </a:tr>
              <a:tr h="315686">
                <a:tc>
                  <a:txBody>
                    <a:bodyPr/>
                    <a:lstStyle/>
                    <a:p>
                      <a:r>
                        <a:rPr lang="en-US" dirty="0" smtClean="0"/>
                        <a:t>% Male</a:t>
                      </a:r>
                      <a:endParaRPr lang="en-US" dirty="0"/>
                    </a:p>
                  </a:txBody>
                  <a:tcPr/>
                </a:tc>
                <a:tc>
                  <a:txBody>
                    <a:bodyPr/>
                    <a:lstStyle/>
                    <a:p>
                      <a:r>
                        <a:rPr lang="en-US" dirty="0" smtClean="0"/>
                        <a:t>61.9%</a:t>
                      </a:r>
                      <a:endParaRPr lang="en-US" dirty="0"/>
                    </a:p>
                  </a:txBody>
                  <a:tcPr/>
                </a:tc>
                <a:tc>
                  <a:txBody>
                    <a:bodyPr/>
                    <a:lstStyle/>
                    <a:p>
                      <a:r>
                        <a:rPr lang="en-US" dirty="0" smtClean="0"/>
                        <a:t>59.3%</a:t>
                      </a:r>
                      <a:endParaRPr lang="en-US" dirty="0"/>
                    </a:p>
                  </a:txBody>
                  <a:tcPr/>
                </a:tc>
              </a:tr>
              <a:tr h="315686">
                <a:tc>
                  <a:txBody>
                    <a:bodyPr/>
                    <a:lstStyle/>
                    <a:p>
                      <a:r>
                        <a:rPr lang="en-US" dirty="0" smtClean="0"/>
                        <a:t>Smoke</a:t>
                      </a:r>
                      <a:endParaRPr lang="en-US" dirty="0"/>
                    </a:p>
                  </a:txBody>
                  <a:tcPr/>
                </a:tc>
                <a:tc>
                  <a:txBody>
                    <a:bodyPr/>
                    <a:lstStyle/>
                    <a:p>
                      <a:r>
                        <a:rPr lang="en-US" dirty="0" smtClean="0"/>
                        <a:t>31%</a:t>
                      </a:r>
                      <a:endParaRPr lang="en-US" dirty="0"/>
                    </a:p>
                  </a:txBody>
                  <a:tcPr/>
                </a:tc>
                <a:tc>
                  <a:txBody>
                    <a:bodyPr/>
                    <a:lstStyle/>
                    <a:p>
                      <a:r>
                        <a:rPr lang="en-US" dirty="0" smtClean="0"/>
                        <a:t>30%</a:t>
                      </a:r>
                      <a:endParaRPr lang="en-US" dirty="0"/>
                    </a:p>
                  </a:txBody>
                  <a:tcPr/>
                </a:tc>
              </a:tr>
              <a:tr h="315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Systolic Blood Pressure (mmHg)</a:t>
                      </a:r>
                    </a:p>
                  </a:txBody>
                  <a:tcPr/>
                </a:tc>
                <a:tc>
                  <a:txBody>
                    <a:bodyPr/>
                    <a:lstStyle/>
                    <a:p>
                      <a:r>
                        <a:rPr lang="en-US" dirty="0" smtClean="0"/>
                        <a:t>135(20)</a:t>
                      </a:r>
                      <a:endParaRPr lang="en-US" dirty="0"/>
                    </a:p>
                  </a:txBody>
                  <a:tcPr/>
                </a:tc>
                <a:tc>
                  <a:txBody>
                    <a:bodyPr/>
                    <a:lstStyle/>
                    <a:p>
                      <a:r>
                        <a:rPr lang="en-US" dirty="0" smtClean="0"/>
                        <a:t>135(20)</a:t>
                      </a:r>
                    </a:p>
                  </a:txBody>
                  <a:tcPr/>
                </a:tc>
              </a:tr>
              <a:tr h="315686">
                <a:tc>
                  <a:txBody>
                    <a:bodyPr/>
                    <a:lstStyle/>
                    <a:p>
                      <a:r>
                        <a:rPr lang="en-US" dirty="0" smtClean="0"/>
                        <a:t>Total Cholesterol (</a:t>
                      </a:r>
                      <a:r>
                        <a:rPr lang="en-US" dirty="0" err="1" smtClean="0"/>
                        <a:t>mmol</a:t>
                      </a:r>
                      <a:r>
                        <a:rPr lang="en-US" dirty="0" smtClean="0"/>
                        <a:t>/L)</a:t>
                      </a:r>
                      <a:endParaRPr lang="en-US" dirty="0"/>
                    </a:p>
                  </a:txBody>
                  <a:tcPr/>
                </a:tc>
                <a:tc>
                  <a:txBody>
                    <a:bodyPr/>
                    <a:lstStyle/>
                    <a:p>
                      <a:r>
                        <a:rPr lang="en-US" dirty="0" smtClean="0"/>
                        <a:t>5.4 (1.02)</a:t>
                      </a:r>
                      <a:endParaRPr lang="en-US" dirty="0"/>
                    </a:p>
                  </a:txBody>
                  <a:tcPr/>
                </a:tc>
                <a:tc>
                  <a:txBody>
                    <a:bodyPr/>
                    <a:lstStyle/>
                    <a:p>
                      <a:r>
                        <a:rPr lang="en-US" dirty="0" smtClean="0"/>
                        <a:t>5.4(1.12)</a:t>
                      </a:r>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loud Callout 10"/>
          <p:cNvSpPr/>
          <p:nvPr/>
        </p:nvSpPr>
        <p:spPr>
          <a:xfrm>
            <a:off x="228600" y="2590800"/>
            <a:ext cx="8382000" cy="26670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2" name="Cloud Callout 11"/>
          <p:cNvSpPr/>
          <p:nvPr/>
        </p:nvSpPr>
        <p:spPr>
          <a:xfrm>
            <a:off x="4648200" y="2362200"/>
            <a:ext cx="3429000" cy="2743200"/>
          </a:xfrm>
          <a:prstGeom prst="cloudCallout">
            <a:avLst>
              <a:gd name="adj1" fmla="val -37382"/>
              <a:gd name="adj2" fmla="val -13077"/>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INSPYRED</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 name="Title 1"/>
          <p:cNvSpPr>
            <a:spLocks noGrp="1"/>
          </p:cNvSpPr>
          <p:nvPr>
            <p:ph type="title"/>
          </p:nvPr>
        </p:nvSpPr>
        <p:spPr/>
        <p:txBody>
          <a:bodyPr>
            <a:normAutofit fontScale="90000"/>
          </a:bodyPr>
          <a:lstStyle/>
          <a:p>
            <a:r>
              <a:rPr lang="en-US" dirty="0" smtClean="0"/>
              <a:t>INSPYRED Evolutionary Computation: </a:t>
            </a:r>
            <a:br>
              <a:rPr lang="en-US" dirty="0" smtClean="0"/>
            </a:br>
            <a:r>
              <a:rPr lang="en-US" dirty="0" smtClean="0"/>
              <a:t>Population Generation &amp; Objectives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Generation Expressions: </a:t>
            </a:r>
          </a:p>
          <a:p>
            <a:pPr lvl="1"/>
            <a:r>
              <a:rPr lang="en-US" dirty="0" smtClean="0"/>
              <a:t>Define how to generate a single individual</a:t>
            </a:r>
          </a:p>
          <a:p>
            <a:pPr lvl="1"/>
            <a:r>
              <a:rPr lang="en-US" dirty="0" smtClean="0"/>
              <a:t>Test if individual fits the inclusion/exclusion criteria</a:t>
            </a:r>
          </a:p>
          <a:p>
            <a:pPr lvl="1"/>
            <a:r>
              <a:rPr lang="en-US" dirty="0" smtClean="0"/>
              <a:t>Define ties and correlations between characteristics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Objectives:</a:t>
            </a:r>
          </a:p>
          <a:p>
            <a:pPr lvl="1"/>
            <a:r>
              <a:rPr lang="en-US" dirty="0" smtClean="0"/>
              <a:t>Define aggregate targets for the entire population</a:t>
            </a:r>
          </a:p>
          <a:p>
            <a:pPr lvl="1"/>
            <a:r>
              <a:rPr lang="en-US" dirty="0" smtClean="0"/>
              <a:t>Reduce random generation error</a:t>
            </a:r>
          </a:p>
          <a:p>
            <a:pPr lvl="1"/>
            <a:r>
              <a:rPr lang="en-US" dirty="0" smtClean="0"/>
              <a:t>Handle skewed distributions to fit target</a:t>
            </a:r>
          </a:p>
        </p:txBody>
      </p:sp>
      <p:sp>
        <p:nvSpPr>
          <p:cNvPr id="9" name="Vertical Scroll 8"/>
          <p:cNvSpPr/>
          <p:nvPr/>
        </p:nvSpPr>
        <p:spPr>
          <a:xfrm>
            <a:off x="685800" y="3352800"/>
            <a:ext cx="1828800" cy="1295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Expression Compiler</a:t>
            </a:r>
            <a:endParaRPr lang="en-US" sz="1600" dirty="0">
              <a:solidFill>
                <a:schemeClr val="tx1"/>
              </a:solidFill>
            </a:endParaRPr>
          </a:p>
        </p:txBody>
      </p:sp>
      <p:sp>
        <p:nvSpPr>
          <p:cNvPr id="10" name="Vertical Scroll 9"/>
          <p:cNvSpPr/>
          <p:nvPr/>
        </p:nvSpPr>
        <p:spPr>
          <a:xfrm>
            <a:off x="5486400" y="3352800"/>
            <a:ext cx="1981200" cy="1295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Evolutionary Computation</a:t>
            </a:r>
            <a:endParaRPr lang="en-US" sz="1600" dirty="0">
              <a:solidFill>
                <a:schemeClr val="tx1"/>
              </a:solidFill>
            </a:endParaRPr>
          </a:p>
        </p:txBody>
      </p:sp>
      <p:sp>
        <p:nvSpPr>
          <p:cNvPr id="13" name="Right Arrow 12"/>
          <p:cNvSpPr/>
          <p:nvPr/>
        </p:nvSpPr>
        <p:spPr>
          <a:xfrm>
            <a:off x="2209800" y="3581400"/>
            <a:ext cx="990600" cy="914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Monte Carlo</a:t>
            </a:r>
            <a:endParaRPr lang="en-US" sz="1600" dirty="0">
              <a:solidFill>
                <a:schemeClr val="tx1"/>
              </a:solidFill>
            </a:endParaRPr>
          </a:p>
        </p:txBody>
      </p:sp>
      <p:sp>
        <p:nvSpPr>
          <p:cNvPr id="16" name="Right Arrow 15"/>
          <p:cNvSpPr/>
          <p:nvPr/>
        </p:nvSpPr>
        <p:spPr>
          <a:xfrm>
            <a:off x="7162800" y="3581400"/>
            <a:ext cx="1219200" cy="914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Result</a:t>
            </a:r>
            <a:endParaRPr lang="en-US" sz="1600" dirty="0">
              <a:solidFill>
                <a:schemeClr val="tx1"/>
              </a:solidFill>
            </a:endParaRPr>
          </a:p>
        </p:txBody>
      </p:sp>
      <p:sp>
        <p:nvSpPr>
          <p:cNvPr id="18" name="Smiley Face 17"/>
          <p:cNvSpPr/>
          <p:nvPr/>
        </p:nvSpPr>
        <p:spPr>
          <a:xfrm>
            <a:off x="3048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3200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335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3505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3657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3124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3276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342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3581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3733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Smiley Face 28"/>
          <p:cNvSpPr/>
          <p:nvPr/>
        </p:nvSpPr>
        <p:spPr>
          <a:xfrm>
            <a:off x="32004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Smiley Face 29"/>
          <p:cNvSpPr/>
          <p:nvPr/>
        </p:nvSpPr>
        <p:spPr>
          <a:xfrm>
            <a:off x="3352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Smiley Face 30"/>
          <p:cNvSpPr/>
          <p:nvPr/>
        </p:nvSpPr>
        <p:spPr>
          <a:xfrm>
            <a:off x="350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Smiley Face 31"/>
          <p:cNvSpPr/>
          <p:nvPr/>
        </p:nvSpPr>
        <p:spPr>
          <a:xfrm>
            <a:off x="3657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Smiley Face 32"/>
          <p:cNvSpPr/>
          <p:nvPr/>
        </p:nvSpPr>
        <p:spPr>
          <a:xfrm>
            <a:off x="381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Smiley Face 33"/>
          <p:cNvSpPr/>
          <p:nvPr/>
        </p:nvSpPr>
        <p:spPr>
          <a:xfrm>
            <a:off x="3276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Smiley Face 34"/>
          <p:cNvSpPr/>
          <p:nvPr/>
        </p:nvSpPr>
        <p:spPr>
          <a:xfrm>
            <a:off x="3429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Smiley Face 35"/>
          <p:cNvSpPr/>
          <p:nvPr/>
        </p:nvSpPr>
        <p:spPr>
          <a:xfrm>
            <a:off x="358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Smiley Face 36"/>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Smiley Face 37"/>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Smiley Face 38"/>
          <p:cNvSpPr/>
          <p:nvPr/>
        </p:nvSpPr>
        <p:spPr>
          <a:xfrm>
            <a:off x="33528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Smiley Face 39"/>
          <p:cNvSpPr/>
          <p:nvPr/>
        </p:nvSpPr>
        <p:spPr>
          <a:xfrm>
            <a:off x="35052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Smiley Face 40"/>
          <p:cNvSpPr/>
          <p:nvPr/>
        </p:nvSpPr>
        <p:spPr>
          <a:xfrm>
            <a:off x="365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Smiley Face 41"/>
          <p:cNvSpPr/>
          <p:nvPr/>
        </p:nvSpPr>
        <p:spPr>
          <a:xfrm>
            <a:off x="381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Smiley Face 42"/>
          <p:cNvSpPr/>
          <p:nvPr/>
        </p:nvSpPr>
        <p:spPr>
          <a:xfrm>
            <a:off x="396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Left-Right Arrow 45"/>
          <p:cNvSpPr/>
          <p:nvPr/>
        </p:nvSpPr>
        <p:spPr>
          <a:xfrm>
            <a:off x="4114800" y="3581400"/>
            <a:ext cx="1676400" cy="91440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Selection</a:t>
            </a:r>
            <a:endParaRPr lang="en-US" dirty="0">
              <a:solidFill>
                <a:schemeClr val="tx1"/>
              </a:solidFill>
            </a:endParaRPr>
          </a:p>
        </p:txBody>
      </p:sp>
      <p:sp>
        <p:nvSpPr>
          <p:cNvPr id="48" name="Smiley Face 47"/>
          <p:cNvSpPr/>
          <p:nvPr/>
        </p:nvSpPr>
        <p:spPr>
          <a:xfrm>
            <a:off x="8534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Smiley Face 48"/>
          <p:cNvSpPr/>
          <p:nvPr/>
        </p:nvSpPr>
        <p:spPr>
          <a:xfrm>
            <a:off x="8458200" y="3962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Smiley Face 49"/>
          <p:cNvSpPr/>
          <p:nvPr/>
        </p:nvSpPr>
        <p:spPr>
          <a:xfrm>
            <a:off x="8610600" y="3962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Smiley Face 50"/>
          <p:cNvSpPr/>
          <p:nvPr/>
        </p:nvSpPr>
        <p:spPr>
          <a:xfrm>
            <a:off x="83820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Smiley Face 51"/>
          <p:cNvSpPr/>
          <p:nvPr/>
        </p:nvSpPr>
        <p:spPr>
          <a:xfrm>
            <a:off x="85344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Smiley Face 52"/>
          <p:cNvSpPr/>
          <p:nvPr/>
        </p:nvSpPr>
        <p:spPr>
          <a:xfrm>
            <a:off x="86868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7" name="Circular Arrow 56"/>
          <p:cNvSpPr/>
          <p:nvPr/>
        </p:nvSpPr>
        <p:spPr>
          <a:xfrm rot="4939082" flipV="1">
            <a:off x="-349608" y="2071822"/>
            <a:ext cx="2724806" cy="1676400"/>
          </a:xfrm>
          <a:prstGeom prst="circularArrow">
            <a:avLst>
              <a:gd name="adj1" fmla="val 5597"/>
              <a:gd name="adj2" fmla="val 1142319"/>
              <a:gd name="adj3" fmla="val 20302410"/>
              <a:gd name="adj4" fmla="val 10800000"/>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ircular Arrow 57"/>
          <p:cNvSpPr/>
          <p:nvPr/>
        </p:nvSpPr>
        <p:spPr>
          <a:xfrm rot="19098341" flipV="1">
            <a:off x="4174843" y="4351498"/>
            <a:ext cx="2724806" cy="1676400"/>
          </a:xfrm>
          <a:prstGeom prst="circularArrow">
            <a:avLst>
              <a:gd name="adj1" fmla="val 5597"/>
              <a:gd name="adj2" fmla="val 1142319"/>
              <a:gd name="adj3" fmla="val 20302410"/>
              <a:gd name="adj4" fmla="val 10800000"/>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ular Callout 44"/>
          <p:cNvSpPr/>
          <p:nvPr/>
        </p:nvSpPr>
        <p:spPr>
          <a:xfrm>
            <a:off x="6934200" y="5105400"/>
            <a:ext cx="1981200" cy="1066800"/>
          </a:xfrm>
          <a:prstGeom prst="wedgeRoundRectCallout">
            <a:avLst>
              <a:gd name="adj1" fmla="val 36113"/>
              <a:gd name="adj2" fmla="val -11803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Result Population</a:t>
            </a:r>
          </a:p>
          <a:p>
            <a:pPr algn="ctr"/>
            <a:r>
              <a:rPr lang="en-US" dirty="0" smtClean="0">
                <a:solidFill>
                  <a:schemeClr val="tx1"/>
                </a:solidFill>
              </a:rPr>
              <a:t>Converges to</a:t>
            </a:r>
          </a:p>
          <a:p>
            <a:pPr algn="ctr"/>
            <a:r>
              <a:rPr lang="en-US" dirty="0" smtClean="0">
                <a:solidFill>
                  <a:schemeClr val="tx1"/>
                </a:solidFill>
              </a:rPr>
              <a:t>Objectives </a:t>
            </a:r>
            <a:endParaRPr lang="en-US" dirty="0">
              <a:solidFill>
                <a:schemeClr val="tx1"/>
              </a:solidFill>
            </a:endParaRPr>
          </a:p>
        </p:txBody>
      </p:sp>
      <p:sp>
        <p:nvSpPr>
          <p:cNvPr id="47" name="Smiley Face 46"/>
          <p:cNvSpPr/>
          <p:nvPr/>
        </p:nvSpPr>
        <p:spPr>
          <a:xfrm>
            <a:off x="381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Smiley Face 53"/>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Smiley Face 54"/>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Smiley Face 55"/>
          <p:cNvSpPr/>
          <p:nvPr/>
        </p:nvSpPr>
        <p:spPr>
          <a:xfrm>
            <a:off x="365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81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Smiley Face 59"/>
          <p:cNvSpPr/>
          <p:nvPr/>
        </p:nvSpPr>
        <p:spPr>
          <a:xfrm>
            <a:off x="396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up)">
                                      <p:cBhvr>
                                        <p:cTn id="12" dur="500"/>
                                        <p:tgtEl>
                                          <p:spTgt spid="5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down)">
                                      <p:cBhvr>
                                        <p:cTn id="70" dur="500"/>
                                        <p:tgtEl>
                                          <p:spTgt spid="3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down)">
                                      <p:cBhvr>
                                        <p:cTn id="76" dur="500"/>
                                        <p:tgtEl>
                                          <p:spTgt spid="3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down)">
                                      <p:cBhvr>
                                        <p:cTn id="79" dur="500"/>
                                        <p:tgtEl>
                                          <p:spTgt spid="3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down)">
                                      <p:cBhvr>
                                        <p:cTn id="82" dur="500"/>
                                        <p:tgtEl>
                                          <p:spTgt spid="3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down)">
                                      <p:cBhvr>
                                        <p:cTn id="88" dur="500"/>
                                        <p:tgtEl>
                                          <p:spTgt spid="4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down)">
                                      <p:cBhvr>
                                        <p:cTn id="91" dur="500"/>
                                        <p:tgtEl>
                                          <p:spTgt spid="4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5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2000"/>
                                        <p:tgtEl>
                                          <p:spTgt spid="12"/>
                                        </p:tgtEl>
                                      </p:cBhvr>
                                    </p:animEffect>
                                  </p:childTnLst>
                                </p:cTn>
                              </p:par>
                            </p:childTnLst>
                          </p:cTn>
                        </p:par>
                        <p:par>
                          <p:cTn id="103" fill="hold">
                            <p:stCondLst>
                              <p:cond delay="2000"/>
                            </p:stCondLst>
                            <p:childTnLst>
                              <p:par>
                                <p:cTn id="104" presetID="22" presetClass="entr" presetSubtype="8"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500"/>
                                        <p:tgtEl>
                                          <p:spTgt spid="46"/>
                                        </p:tgtEl>
                                      </p:cBhvr>
                                    </p:animEffect>
                                  </p:childTnLst>
                                </p:cTn>
                              </p:par>
                            </p:childTnLst>
                          </p:cTn>
                        </p:par>
                        <p:par>
                          <p:cTn id="107" fill="hold">
                            <p:stCondLst>
                              <p:cond delay="2500"/>
                            </p:stCondLst>
                            <p:childTnLst>
                              <p:par>
                                <p:cTn id="108" presetID="22" presetClass="entr" presetSubtype="4" fill="hold" grpId="0" nodeType="after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wipe(down)">
                                      <p:cBhvr>
                                        <p:cTn id="110" dur="500"/>
                                        <p:tgtEl>
                                          <p:spTgt spid="5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left)">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wipe(left)">
                                      <p:cBhvr>
                                        <p:cTn id="118" dur="500"/>
                                        <p:tgtEl>
                                          <p:spTgt spid="16"/>
                                        </p:tgtEl>
                                      </p:cBhvr>
                                    </p:animEffec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5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60"/>
                                        </p:tgtEl>
                                        <p:attrNameLst>
                                          <p:attrName>style.visibility</p:attrName>
                                        </p:attrNameLst>
                                      </p:cBhvr>
                                      <p:to>
                                        <p:strVal val="visible"/>
                                      </p:to>
                                    </p:set>
                                  </p:childTnLst>
                                </p:cTn>
                              </p:par>
                            </p:childTnLst>
                          </p:cTn>
                        </p:par>
                        <p:par>
                          <p:cTn id="132" fill="hold">
                            <p:stCondLst>
                              <p:cond delay="500"/>
                            </p:stCondLst>
                            <p:childTnLst>
                              <p:par>
                                <p:cTn id="133" presetID="0" presetClass="path" presetSubtype="0" accel="50000" decel="50000" fill="hold" grpId="1" nodeType="afterEffect">
                                  <p:stCondLst>
                                    <p:cond delay="0"/>
                                  </p:stCondLst>
                                  <p:childTnLst>
                                    <p:animMotion origin="layout" path="M 0 0 L 0.51667 -0.01111 " pathEditMode="relative" ptsTypes="AA">
                                      <p:cBhvr>
                                        <p:cTn id="134" dur="2000" fill="hold"/>
                                        <p:tgtEl>
                                          <p:spTgt spid="47"/>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51667 -0.01111 " pathEditMode="relative" ptsTypes="AA">
                                      <p:cBhvr>
                                        <p:cTn id="136" dur="2000" fill="hold"/>
                                        <p:tgtEl>
                                          <p:spTgt spid="54"/>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51667 -0.01111 " pathEditMode="relative" ptsTypes="AA">
                                      <p:cBhvr>
                                        <p:cTn id="138" dur="2000" fill="hold"/>
                                        <p:tgtEl>
                                          <p:spTgt spid="55"/>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51667 -0.01111 " pathEditMode="relative" ptsTypes="AA">
                                      <p:cBhvr>
                                        <p:cTn id="140" dur="2000" fill="hold"/>
                                        <p:tgtEl>
                                          <p:spTgt spid="56"/>
                                        </p:tgtEl>
                                        <p:attrNameLst>
                                          <p:attrName>ppt_x</p:attrName>
                                          <p:attrName>ppt_y</p:attrName>
                                        </p:attrNameLst>
                                      </p:cBhvr>
                                    </p:animMotion>
                                  </p:childTnLst>
                                </p:cTn>
                              </p:par>
                              <p:par>
                                <p:cTn id="141" presetID="0" presetClass="path" presetSubtype="0" accel="50000" decel="50000" fill="hold" grpId="1" nodeType="withEffect">
                                  <p:stCondLst>
                                    <p:cond delay="0"/>
                                  </p:stCondLst>
                                  <p:childTnLst>
                                    <p:animMotion origin="layout" path="M 0 0 L 0.51667 -0.01111 " pathEditMode="relative" ptsTypes="AA">
                                      <p:cBhvr>
                                        <p:cTn id="142" dur="2000" fill="hold"/>
                                        <p:tgtEl>
                                          <p:spTgt spid="59"/>
                                        </p:tgtEl>
                                        <p:attrNameLst>
                                          <p:attrName>ppt_x</p:attrName>
                                          <p:attrName>ppt_y</p:attrName>
                                        </p:attrNameLst>
                                      </p:cBhvr>
                                    </p:animMotion>
                                  </p:childTnLst>
                                </p:cTn>
                              </p:par>
                              <p:par>
                                <p:cTn id="143" presetID="0" presetClass="path" presetSubtype="0" accel="50000" decel="50000" fill="hold" grpId="1" nodeType="withEffect">
                                  <p:stCondLst>
                                    <p:cond delay="0"/>
                                  </p:stCondLst>
                                  <p:childTnLst>
                                    <p:animMotion origin="layout" path="M 0 0 L 0.51667 -0.01111 " pathEditMode="relative" ptsTypes="AA">
                                      <p:cBhvr>
                                        <p:cTn id="144" dur="2000" fill="hold"/>
                                        <p:tgtEl>
                                          <p:spTgt spid="60"/>
                                        </p:tgtEl>
                                        <p:attrNameLst>
                                          <p:attrName>ppt_x</p:attrName>
                                          <p:attrName>ppt_y</p:attrName>
                                        </p:attrNameLst>
                                      </p:cBhvr>
                                    </p:animMotion>
                                  </p:childTnLst>
                                </p:cTn>
                              </p:par>
                            </p:childTnLst>
                          </p:cTn>
                        </p:par>
                        <p:par>
                          <p:cTn id="145" fill="hold">
                            <p:stCondLst>
                              <p:cond delay="2500"/>
                            </p:stCondLst>
                            <p:childTnLst>
                              <p:par>
                                <p:cTn id="146" presetID="22" presetClass="exit" presetSubtype="4" fill="hold" grpId="2" nodeType="afterEffect">
                                  <p:stCondLst>
                                    <p:cond delay="0"/>
                                  </p:stCondLst>
                                  <p:childTnLst>
                                    <p:animEffect transition="out" filter="wipe(down)">
                                      <p:cBhvr>
                                        <p:cTn id="147" dur="500"/>
                                        <p:tgtEl>
                                          <p:spTgt spid="47"/>
                                        </p:tgtEl>
                                      </p:cBhvr>
                                    </p:animEffect>
                                    <p:set>
                                      <p:cBhvr>
                                        <p:cTn id="148" dur="1" fill="hold">
                                          <p:stCondLst>
                                            <p:cond delay="499"/>
                                          </p:stCondLst>
                                        </p:cTn>
                                        <p:tgtEl>
                                          <p:spTgt spid="47"/>
                                        </p:tgtEl>
                                        <p:attrNameLst>
                                          <p:attrName>style.visibility</p:attrName>
                                        </p:attrNameLst>
                                      </p:cBhvr>
                                      <p:to>
                                        <p:strVal val="hidden"/>
                                      </p:to>
                                    </p:set>
                                  </p:childTnLst>
                                </p:cTn>
                              </p:par>
                              <p:par>
                                <p:cTn id="149" presetID="22" presetClass="exit" presetSubtype="4" fill="hold" grpId="2" nodeType="withEffect">
                                  <p:stCondLst>
                                    <p:cond delay="0"/>
                                  </p:stCondLst>
                                  <p:childTnLst>
                                    <p:animEffect transition="out" filter="wipe(down)">
                                      <p:cBhvr>
                                        <p:cTn id="150" dur="500"/>
                                        <p:tgtEl>
                                          <p:spTgt spid="54"/>
                                        </p:tgtEl>
                                      </p:cBhvr>
                                    </p:animEffect>
                                    <p:set>
                                      <p:cBhvr>
                                        <p:cTn id="151" dur="1" fill="hold">
                                          <p:stCondLst>
                                            <p:cond delay="499"/>
                                          </p:stCondLst>
                                        </p:cTn>
                                        <p:tgtEl>
                                          <p:spTgt spid="54"/>
                                        </p:tgtEl>
                                        <p:attrNameLst>
                                          <p:attrName>style.visibility</p:attrName>
                                        </p:attrNameLst>
                                      </p:cBhvr>
                                      <p:to>
                                        <p:strVal val="hidden"/>
                                      </p:to>
                                    </p:set>
                                  </p:childTnLst>
                                </p:cTn>
                              </p:par>
                              <p:par>
                                <p:cTn id="152" presetID="22" presetClass="exit" presetSubtype="4" fill="hold" grpId="2" nodeType="withEffect">
                                  <p:stCondLst>
                                    <p:cond delay="0"/>
                                  </p:stCondLst>
                                  <p:childTnLst>
                                    <p:animEffect transition="out" filter="wipe(down)">
                                      <p:cBhvr>
                                        <p:cTn id="153" dur="500"/>
                                        <p:tgtEl>
                                          <p:spTgt spid="55"/>
                                        </p:tgtEl>
                                      </p:cBhvr>
                                    </p:animEffect>
                                    <p:set>
                                      <p:cBhvr>
                                        <p:cTn id="154" dur="1" fill="hold">
                                          <p:stCondLst>
                                            <p:cond delay="499"/>
                                          </p:stCondLst>
                                        </p:cTn>
                                        <p:tgtEl>
                                          <p:spTgt spid="55"/>
                                        </p:tgtEl>
                                        <p:attrNameLst>
                                          <p:attrName>style.visibility</p:attrName>
                                        </p:attrNameLst>
                                      </p:cBhvr>
                                      <p:to>
                                        <p:strVal val="hidden"/>
                                      </p:to>
                                    </p:set>
                                  </p:childTnLst>
                                </p:cTn>
                              </p:par>
                              <p:par>
                                <p:cTn id="155" presetID="22" presetClass="exit" presetSubtype="4" fill="hold" grpId="2" nodeType="withEffect">
                                  <p:stCondLst>
                                    <p:cond delay="0"/>
                                  </p:stCondLst>
                                  <p:childTnLst>
                                    <p:animEffect transition="out" filter="wipe(down)">
                                      <p:cBhvr>
                                        <p:cTn id="156" dur="500"/>
                                        <p:tgtEl>
                                          <p:spTgt spid="56"/>
                                        </p:tgtEl>
                                      </p:cBhvr>
                                    </p:animEffect>
                                    <p:set>
                                      <p:cBhvr>
                                        <p:cTn id="157" dur="1" fill="hold">
                                          <p:stCondLst>
                                            <p:cond delay="499"/>
                                          </p:stCondLst>
                                        </p:cTn>
                                        <p:tgtEl>
                                          <p:spTgt spid="56"/>
                                        </p:tgtEl>
                                        <p:attrNameLst>
                                          <p:attrName>style.visibility</p:attrName>
                                        </p:attrNameLst>
                                      </p:cBhvr>
                                      <p:to>
                                        <p:strVal val="hidden"/>
                                      </p:to>
                                    </p:set>
                                  </p:childTnLst>
                                </p:cTn>
                              </p:par>
                              <p:par>
                                <p:cTn id="158" presetID="22" presetClass="exit" presetSubtype="4" fill="hold" grpId="2" nodeType="withEffect">
                                  <p:stCondLst>
                                    <p:cond delay="0"/>
                                  </p:stCondLst>
                                  <p:childTnLst>
                                    <p:animEffect transition="out" filter="wipe(down)">
                                      <p:cBhvr>
                                        <p:cTn id="159" dur="500"/>
                                        <p:tgtEl>
                                          <p:spTgt spid="59"/>
                                        </p:tgtEl>
                                      </p:cBhvr>
                                    </p:animEffect>
                                    <p:set>
                                      <p:cBhvr>
                                        <p:cTn id="160" dur="1" fill="hold">
                                          <p:stCondLst>
                                            <p:cond delay="499"/>
                                          </p:stCondLst>
                                        </p:cTn>
                                        <p:tgtEl>
                                          <p:spTgt spid="59"/>
                                        </p:tgtEl>
                                        <p:attrNameLst>
                                          <p:attrName>style.visibility</p:attrName>
                                        </p:attrNameLst>
                                      </p:cBhvr>
                                      <p:to>
                                        <p:strVal val="hidden"/>
                                      </p:to>
                                    </p:set>
                                  </p:childTnLst>
                                </p:cTn>
                              </p:par>
                              <p:par>
                                <p:cTn id="161" presetID="22" presetClass="exit" presetSubtype="4" fill="hold" grpId="2" nodeType="withEffect">
                                  <p:stCondLst>
                                    <p:cond delay="0"/>
                                  </p:stCondLst>
                                  <p:childTnLst>
                                    <p:animEffect transition="out" filter="wipe(down)">
                                      <p:cBhvr>
                                        <p:cTn id="162" dur="500"/>
                                        <p:tgtEl>
                                          <p:spTgt spid="60"/>
                                        </p:tgtEl>
                                      </p:cBhvr>
                                    </p:animEffect>
                                    <p:set>
                                      <p:cBhvr>
                                        <p:cTn id="163" dur="1" fill="hold">
                                          <p:stCondLst>
                                            <p:cond delay="499"/>
                                          </p:stCondLst>
                                        </p:cTn>
                                        <p:tgtEl>
                                          <p:spTgt spid="60"/>
                                        </p:tgtEl>
                                        <p:attrNameLst>
                                          <p:attrName>style.visibility</p:attrName>
                                        </p:attrNameLst>
                                      </p:cBhvr>
                                      <p:to>
                                        <p:strVal val="hidden"/>
                                      </p:to>
                                    </p:set>
                                  </p:childTnLst>
                                </p:cTn>
                              </p:par>
                              <p:par>
                                <p:cTn id="164" presetID="22" presetClass="entr" presetSubtype="4" fill="hold" grpId="0" nodeType="withEffect">
                                  <p:stCondLst>
                                    <p:cond delay="0"/>
                                  </p:stCondLst>
                                  <p:childTnLst>
                                    <p:set>
                                      <p:cBhvr>
                                        <p:cTn id="165" dur="1" fill="hold">
                                          <p:stCondLst>
                                            <p:cond delay="0"/>
                                          </p:stCondLst>
                                        </p:cTn>
                                        <p:tgtEl>
                                          <p:spTgt spid="48"/>
                                        </p:tgtEl>
                                        <p:attrNameLst>
                                          <p:attrName>style.visibility</p:attrName>
                                        </p:attrNameLst>
                                      </p:cBhvr>
                                      <p:to>
                                        <p:strVal val="visible"/>
                                      </p:to>
                                    </p:set>
                                    <p:animEffect transition="in" filter="wipe(down)">
                                      <p:cBhvr>
                                        <p:cTn id="166" dur="500"/>
                                        <p:tgtEl>
                                          <p:spTgt spid="48"/>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49"/>
                                        </p:tgtEl>
                                        <p:attrNameLst>
                                          <p:attrName>style.visibility</p:attrName>
                                        </p:attrNameLst>
                                      </p:cBhvr>
                                      <p:to>
                                        <p:strVal val="visible"/>
                                      </p:to>
                                    </p:set>
                                    <p:animEffect transition="in" filter="wipe(down)">
                                      <p:cBhvr>
                                        <p:cTn id="169" dur="500"/>
                                        <p:tgtEl>
                                          <p:spTgt spid="49"/>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wipe(down)">
                                      <p:cBhvr>
                                        <p:cTn id="172" dur="500"/>
                                        <p:tgtEl>
                                          <p:spTgt spid="50"/>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51"/>
                                        </p:tgtEl>
                                        <p:attrNameLst>
                                          <p:attrName>style.visibility</p:attrName>
                                        </p:attrNameLst>
                                      </p:cBhvr>
                                      <p:to>
                                        <p:strVal val="visible"/>
                                      </p:to>
                                    </p:set>
                                    <p:animEffect transition="in" filter="wipe(down)">
                                      <p:cBhvr>
                                        <p:cTn id="175" dur="500"/>
                                        <p:tgtEl>
                                          <p:spTgt spid="51"/>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wipe(down)">
                                      <p:cBhvr>
                                        <p:cTn id="178" dur="500"/>
                                        <p:tgtEl>
                                          <p:spTgt spid="52"/>
                                        </p:tgtEl>
                                      </p:cBhvr>
                                    </p:animEffect>
                                  </p:childTnLst>
                                </p:cTn>
                              </p:par>
                              <p:par>
                                <p:cTn id="179" presetID="22" presetClass="entr" presetSubtype="4" fill="hold" grpId="0" nodeType="withEffect">
                                  <p:stCondLst>
                                    <p:cond delay="0"/>
                                  </p:stCondLst>
                                  <p:childTnLst>
                                    <p:set>
                                      <p:cBhvr>
                                        <p:cTn id="180" dur="1" fill="hold">
                                          <p:stCondLst>
                                            <p:cond delay="0"/>
                                          </p:stCondLst>
                                        </p:cTn>
                                        <p:tgtEl>
                                          <p:spTgt spid="53"/>
                                        </p:tgtEl>
                                        <p:attrNameLst>
                                          <p:attrName>style.visibility</p:attrName>
                                        </p:attrNameLst>
                                      </p:cBhvr>
                                      <p:to>
                                        <p:strVal val="visible"/>
                                      </p:to>
                                    </p:set>
                                    <p:animEffect transition="in" filter="wipe(down)">
                                      <p:cBhvr>
                                        <p:cTn id="181" dur="500"/>
                                        <p:tgtEl>
                                          <p:spTgt spid="53"/>
                                        </p:tgtEl>
                                      </p:cBhvr>
                                    </p:animEffect>
                                  </p:childTnLst>
                                </p:cTn>
                              </p:par>
                            </p:childTnLst>
                          </p:cTn>
                        </p:par>
                        <p:par>
                          <p:cTn id="182" fill="hold">
                            <p:stCondLst>
                              <p:cond delay="3000"/>
                            </p:stCondLst>
                            <p:childTnLst>
                              <p:par>
                                <p:cTn id="183" presetID="22" presetClass="entr" presetSubtype="1" fill="hold" grpId="0" nodeType="afterEffect">
                                  <p:stCondLst>
                                    <p:cond delay="0"/>
                                  </p:stCondLst>
                                  <p:childTnLst>
                                    <p:set>
                                      <p:cBhvr>
                                        <p:cTn id="184" dur="1" fill="hold">
                                          <p:stCondLst>
                                            <p:cond delay="0"/>
                                          </p:stCondLst>
                                        </p:cTn>
                                        <p:tgtEl>
                                          <p:spTgt spid="45"/>
                                        </p:tgtEl>
                                        <p:attrNameLst>
                                          <p:attrName>style.visibility</p:attrName>
                                        </p:attrNameLst>
                                      </p:cBhvr>
                                      <p:to>
                                        <p:strVal val="visible"/>
                                      </p:to>
                                    </p:set>
                                    <p:animEffect transition="in" filter="wipe(up)">
                                      <p:cBhvr>
                                        <p:cTn id="1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0" grpId="0" animBg="1"/>
      <p:bldP spid="13" grpId="0" animBg="1"/>
      <p:bldP spid="16"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6" grpId="0" animBg="1"/>
      <p:bldP spid="48" grpId="0" animBg="1"/>
      <p:bldP spid="49" grpId="0" animBg="1"/>
      <p:bldP spid="50" grpId="0" animBg="1"/>
      <p:bldP spid="51" grpId="0" animBg="1"/>
      <p:bldP spid="52" grpId="0" animBg="1"/>
      <p:bldP spid="53" grpId="0" animBg="1"/>
      <p:bldP spid="57" grpId="0" animBg="1"/>
      <p:bldP spid="58" grpId="0" animBg="1"/>
      <p:bldP spid="45" grpId="0" animBg="1"/>
      <p:bldP spid="47" grpId="0" animBg="1"/>
      <p:bldP spid="47" grpId="1" animBg="1"/>
      <p:bldP spid="47" grpId="2" animBg="1"/>
      <p:bldP spid="54" grpId="0" animBg="1"/>
      <p:bldP spid="54" grpId="1" animBg="1"/>
      <p:bldP spid="54" grpId="2" animBg="1"/>
      <p:bldP spid="55" grpId="0" animBg="1"/>
      <p:bldP spid="55" grpId="1" animBg="1"/>
      <p:bldP spid="55" grpId="2" animBg="1"/>
      <p:bldP spid="56" grpId="0" animBg="1"/>
      <p:bldP spid="56" grpId="1" animBg="1"/>
      <p:bldP spid="56" grpId="2" animBg="1"/>
      <p:bldP spid="59" grpId="0" animBg="1"/>
      <p:bldP spid="59" grpId="1" animBg="1"/>
      <p:bldP spid="59" grpId="2" animBg="1"/>
      <p:bldP spid="60" grpId="0" animBg="1"/>
      <p:bldP spid="60" grpId="1" animBg="1"/>
      <p:bldP spid="60" grpId="2"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MIST Uses Computing Power</a:t>
            </a:r>
            <a:br>
              <a:rPr lang="en-US" dirty="0" smtClean="0"/>
            </a:br>
            <a:r>
              <a:rPr lang="en-US" dirty="0" smtClean="0"/>
              <a:t>Here is Proof!</a:t>
            </a:r>
            <a:endParaRPr lang="en-US" dirty="0"/>
          </a:p>
        </p:txBody>
      </p:sp>
      <p:sp>
        <p:nvSpPr>
          <p:cNvPr id="3" name="Content Placeholder 2"/>
          <p:cNvSpPr>
            <a:spLocks noGrp="1"/>
          </p:cNvSpPr>
          <p:nvPr>
            <p:ph idx="1"/>
          </p:nvPr>
        </p:nvSpPr>
        <p:spPr/>
        <p:txBody>
          <a:bodyPr>
            <a:normAutofit/>
          </a:bodyPr>
          <a:lstStyle/>
          <a:p>
            <a:pPr algn="ctr">
              <a:buNone/>
            </a:pPr>
            <a:endParaRPr lang="en-US" dirty="0" smtClean="0"/>
          </a:p>
        </p:txBody>
      </p:sp>
      <p:pic>
        <p:nvPicPr>
          <p:cNvPr id="1026" name="Picture 2" descr="C:\Users\Work\Desktop\IMG_2744.JPG"/>
          <p:cNvPicPr>
            <a:picLocks noChangeAspect="1" noChangeArrowheads="1"/>
          </p:cNvPicPr>
          <p:nvPr/>
        </p:nvPicPr>
        <p:blipFill>
          <a:blip r:embed="rId2" cstate="print"/>
          <a:srcRect/>
          <a:stretch>
            <a:fillRect/>
          </a:stretch>
        </p:blipFill>
        <p:spPr bwMode="auto">
          <a:xfrm>
            <a:off x="1295400" y="1600200"/>
            <a:ext cx="6502400" cy="4876800"/>
          </a:xfrm>
          <a:prstGeom prst="rect">
            <a:avLst/>
          </a:prstGeom>
          <a:noFill/>
        </p:spPr>
      </p:pic>
      <p:sp>
        <p:nvSpPr>
          <p:cNvPr id="9" name="Oval Callout 8"/>
          <p:cNvSpPr/>
          <p:nvPr/>
        </p:nvSpPr>
        <p:spPr>
          <a:xfrm>
            <a:off x="1219200" y="5791200"/>
            <a:ext cx="3886200" cy="762000"/>
          </a:xfrm>
          <a:prstGeom prst="wedgeEllipseCallout">
            <a:avLst>
              <a:gd name="adj1" fmla="val 59719"/>
              <a:gd name="adj2" fmla="val -25062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Fried after two year of extensive use</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Equations from the Literature Blinded</a:t>
            </a:r>
            <a:endParaRPr lang="en-US" dirty="0"/>
          </a:p>
        </p:txBody>
      </p:sp>
      <p:graphicFrame>
        <p:nvGraphicFramePr>
          <p:cNvPr id="5" name="Content Placeholder 4"/>
          <p:cNvGraphicFramePr>
            <a:graphicFrameLocks noGrp="1"/>
          </p:cNvGraphicFramePr>
          <p:nvPr>
            <p:ph idx="1"/>
          </p:nvPr>
        </p:nvGraphicFramePr>
        <p:xfrm>
          <a:off x="1219200" y="2362200"/>
          <a:ext cx="7315200" cy="3886200"/>
        </p:xfrm>
        <a:graphic>
          <a:graphicData uri="http://schemas.openxmlformats.org/drawingml/2006/table">
            <a:tbl>
              <a:tblPr/>
              <a:tblGrid>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tblGrid>
              <a:tr h="388620">
                <a:tc>
                  <a:txBody>
                    <a:bodyPr/>
                    <a:lstStyle/>
                    <a:p>
                      <a:pPr algn="ctr" fontAlgn="b"/>
                      <a:endParaRPr lang="en-US" sz="1100" b="1"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3</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4</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5</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6</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7</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8</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9</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10</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11</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12</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13</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14</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15</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16</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17</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18</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19</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20</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21</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22</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23</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24</a:t>
                      </a:r>
                    </a:p>
                  </a:txBody>
                  <a:tcPr marL="9525" marR="9525" marT="9525" marB="0" anchor="ctr">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1</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2</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3</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4</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r>
              <a:tr h="388620">
                <a:tc>
                  <a:txBody>
                    <a:bodyPr/>
                    <a:lstStyle/>
                    <a:p>
                      <a:pPr algn="ctr" fontAlgn="b"/>
                      <a:r>
                        <a:rPr lang="en-US" sz="1100" b="1" i="0" u="none" strike="noStrike" dirty="0">
                          <a:solidFill>
                            <a:srgbClr val="000000"/>
                          </a:solidFill>
                          <a:latin typeface="Calibri"/>
                        </a:rPr>
                        <a:t>5</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6</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7</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8</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9</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6" name="TextBox 5"/>
          <p:cNvSpPr txBox="1"/>
          <p:nvPr/>
        </p:nvSpPr>
        <p:spPr>
          <a:xfrm>
            <a:off x="152400" y="3581400"/>
            <a:ext cx="1219200" cy="646331"/>
          </a:xfrm>
          <a:prstGeom prst="rect">
            <a:avLst/>
          </a:prstGeom>
          <a:noFill/>
        </p:spPr>
        <p:txBody>
          <a:bodyPr wrap="square" rtlCol="0">
            <a:spAutoFit/>
          </a:bodyPr>
          <a:lstStyle/>
          <a:p>
            <a:pPr algn="ctr"/>
            <a:r>
              <a:rPr lang="en-US" dirty="0" smtClean="0"/>
              <a:t>Risk Equations</a:t>
            </a:r>
            <a:endParaRPr lang="en-US" dirty="0"/>
          </a:p>
        </p:txBody>
      </p:sp>
      <p:sp>
        <p:nvSpPr>
          <p:cNvPr id="7" name="TextBox 6"/>
          <p:cNvSpPr txBox="1"/>
          <p:nvPr/>
        </p:nvSpPr>
        <p:spPr>
          <a:xfrm>
            <a:off x="2895600" y="2057400"/>
            <a:ext cx="2895600" cy="369332"/>
          </a:xfrm>
          <a:prstGeom prst="rect">
            <a:avLst/>
          </a:prstGeom>
          <a:noFill/>
        </p:spPr>
        <p:txBody>
          <a:bodyPr wrap="square" rtlCol="0">
            <a:spAutoFit/>
          </a:bodyPr>
          <a:lstStyle/>
          <a:p>
            <a:pPr algn="ctr"/>
            <a:r>
              <a:rPr lang="en-US" dirty="0" smtClean="0"/>
              <a:t>Bio-Markers / Parameters</a:t>
            </a:r>
            <a:endParaRPr lang="en-US" dirty="0"/>
          </a:p>
        </p:txBody>
      </p:sp>
      <p:grpSp>
        <p:nvGrpSpPr>
          <p:cNvPr id="3" name="Group 9"/>
          <p:cNvGrpSpPr/>
          <p:nvPr/>
        </p:nvGrpSpPr>
        <p:grpSpPr>
          <a:xfrm>
            <a:off x="3429000" y="2438400"/>
            <a:ext cx="2286000" cy="4343400"/>
            <a:chOff x="3429000" y="1905000"/>
            <a:chExt cx="2286000" cy="4495800"/>
          </a:xfrm>
        </p:grpSpPr>
        <p:sp>
          <p:nvSpPr>
            <p:cNvPr id="8" name="Rectangle 7"/>
            <p:cNvSpPr/>
            <p:nvPr/>
          </p:nvSpPr>
          <p:spPr>
            <a:xfrm>
              <a:off x="4419600" y="1905000"/>
              <a:ext cx="304800" cy="3962400"/>
            </a:xfrm>
            <a:prstGeom prst="rect">
              <a:avLst/>
            </a:prstGeom>
            <a:noFill/>
            <a:ln>
              <a:solidFill>
                <a:srgbClr val="FF0000"/>
              </a:solidFill>
            </a:ln>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3429000" y="6019800"/>
              <a:ext cx="2286000" cy="381000"/>
            </a:xfrm>
            <a:prstGeom prst="rect">
              <a:avLst/>
            </a:prstGeom>
            <a:noFill/>
          </p:spPr>
          <p:txBody>
            <a:bodyPr wrap="square" rtlCol="0">
              <a:spAutoFit/>
            </a:bodyPr>
            <a:lstStyle/>
            <a:p>
              <a:pPr algn="ctr"/>
              <a:r>
                <a:rPr lang="en-US" dirty="0" smtClean="0">
                  <a:solidFill>
                    <a:srgbClr val="FF0000"/>
                  </a:solidFill>
                </a:rPr>
                <a:t>Smoke</a:t>
              </a:r>
              <a:endParaRPr lang="en-US" dirty="0">
                <a:solidFill>
                  <a:srgbClr val="FF0000"/>
                </a:solidFill>
              </a:endParaRPr>
            </a:p>
          </p:txBody>
        </p:sp>
      </p:grpSp>
      <p:sp>
        <p:nvSpPr>
          <p:cNvPr id="13" name="Rounded Rectangular Callout 12"/>
          <p:cNvSpPr/>
          <p:nvPr/>
        </p:nvSpPr>
        <p:spPr>
          <a:xfrm>
            <a:off x="381000" y="1600200"/>
            <a:ext cx="8610600" cy="457200"/>
          </a:xfrm>
          <a:prstGeom prst="wedgeRoundRectCallout">
            <a:avLst>
              <a:gd name="adj1" fmla="val 17165"/>
              <a:gd name="adj2" fmla="val 111719"/>
              <a:gd name="adj3" fmla="val 16667"/>
            </a:avLst>
          </a:prstGeom>
          <a:noFill/>
          <a:ln>
            <a:solidFill>
              <a:srgbClr val="6600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rgbClr val="660033"/>
                </a:solidFill>
              </a:rPr>
              <a:t>A1c, ACR, AF, Age, </a:t>
            </a:r>
            <a:r>
              <a:rPr lang="en-US" sz="1200" dirty="0" err="1" smtClean="0">
                <a:solidFill>
                  <a:srgbClr val="660033"/>
                </a:solidFill>
              </a:rPr>
              <a:t>AgeAtDiagnosisOfDiabetes</a:t>
            </a:r>
            <a:r>
              <a:rPr lang="en-US" sz="1200" dirty="0" smtClean="0">
                <a:solidFill>
                  <a:srgbClr val="660033"/>
                </a:solidFill>
              </a:rPr>
              <a:t>, BMI, DBP, DiabetesType2, </a:t>
            </a:r>
            <a:r>
              <a:rPr lang="en-US" sz="1200" dirty="0" err="1" smtClean="0">
                <a:solidFill>
                  <a:srgbClr val="660033"/>
                </a:solidFill>
              </a:rPr>
              <a:t>FamilyHistoryCHD</a:t>
            </a:r>
            <a:r>
              <a:rPr lang="en-US" sz="1200" dirty="0" smtClean="0">
                <a:solidFill>
                  <a:srgbClr val="660033"/>
                </a:solidFill>
              </a:rPr>
              <a:t>, HDL, LDL, </a:t>
            </a:r>
            <a:r>
              <a:rPr lang="en-US" sz="1200" dirty="0" err="1" smtClean="0">
                <a:solidFill>
                  <a:srgbClr val="660033"/>
                </a:solidFill>
              </a:rPr>
              <a:t>LipidRatio</a:t>
            </a:r>
            <a:r>
              <a:rPr lang="en-US" sz="1200" dirty="0" smtClean="0">
                <a:solidFill>
                  <a:srgbClr val="660033"/>
                </a:solidFill>
              </a:rPr>
              <a:t>, </a:t>
            </a:r>
            <a:r>
              <a:rPr lang="en-US" sz="1200" dirty="0" err="1" smtClean="0">
                <a:solidFill>
                  <a:srgbClr val="660033"/>
                </a:solidFill>
              </a:rPr>
              <a:t>MacroAlbuminuria</a:t>
            </a:r>
            <a:r>
              <a:rPr lang="en-US" sz="1200" dirty="0" smtClean="0">
                <a:solidFill>
                  <a:srgbClr val="660033"/>
                </a:solidFill>
              </a:rPr>
              <a:t>, Male, </a:t>
            </a:r>
            <a:r>
              <a:rPr lang="en-US" sz="1200" dirty="0" err="1" smtClean="0">
                <a:solidFill>
                  <a:srgbClr val="660033"/>
                </a:solidFill>
              </a:rPr>
              <a:t>MicroAlbuminuria</a:t>
            </a:r>
            <a:r>
              <a:rPr lang="en-US" sz="1200" dirty="0" smtClean="0">
                <a:solidFill>
                  <a:srgbClr val="660033"/>
                </a:solidFill>
              </a:rPr>
              <a:t>, Race, </a:t>
            </a:r>
            <a:r>
              <a:rPr lang="en-US" sz="1200" dirty="0" err="1" smtClean="0">
                <a:solidFill>
                  <a:srgbClr val="660033"/>
                </a:solidFill>
              </a:rPr>
              <a:t>RheumatoidArthritis</a:t>
            </a:r>
            <a:r>
              <a:rPr lang="en-US" sz="1200" dirty="0" smtClean="0">
                <a:solidFill>
                  <a:srgbClr val="660033"/>
                </a:solidFill>
              </a:rPr>
              <a:t> , SBP, Smoke, </a:t>
            </a:r>
            <a:r>
              <a:rPr lang="en-US" sz="1200" dirty="0" err="1" smtClean="0">
                <a:solidFill>
                  <a:srgbClr val="660033"/>
                </a:solidFill>
              </a:rPr>
              <a:t>Survive_MI</a:t>
            </a:r>
            <a:r>
              <a:rPr lang="en-US" sz="1200" dirty="0" smtClean="0">
                <a:solidFill>
                  <a:srgbClr val="660033"/>
                </a:solidFill>
              </a:rPr>
              <a:t>, </a:t>
            </a:r>
            <a:r>
              <a:rPr lang="en-US" sz="1200" dirty="0" err="1" smtClean="0">
                <a:solidFill>
                  <a:srgbClr val="660033"/>
                </a:solidFill>
              </a:rPr>
              <a:t>Survive_Stroke</a:t>
            </a:r>
            <a:r>
              <a:rPr lang="en-US" sz="1200" dirty="0" smtClean="0">
                <a:solidFill>
                  <a:srgbClr val="660033"/>
                </a:solidFill>
              </a:rPr>
              <a:t>, TC, Townsend, </a:t>
            </a:r>
            <a:r>
              <a:rPr lang="en-US" sz="1200" dirty="0" err="1" smtClean="0">
                <a:solidFill>
                  <a:srgbClr val="660033"/>
                </a:solidFill>
              </a:rPr>
              <a:t>TreatedHypertension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for Disease Progression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Simple - Low Resolution</a:t>
            </a:r>
          </a:p>
          <a:p>
            <a:endParaRPr lang="en-US" dirty="0" smtClean="0"/>
          </a:p>
          <a:p>
            <a:r>
              <a:rPr lang="en-US" dirty="0" smtClean="0"/>
              <a:t>Based on secondary data:</a:t>
            </a:r>
          </a:p>
          <a:p>
            <a:pPr lvl="1"/>
            <a:r>
              <a:rPr lang="en-US" dirty="0" smtClean="0"/>
              <a:t>Published </a:t>
            </a:r>
            <a:r>
              <a:rPr lang="en-US" dirty="0" smtClean="0">
                <a:solidFill>
                  <a:srgbClr val="7030A0"/>
                </a:solidFill>
              </a:rPr>
              <a:t>Risk Equations</a:t>
            </a:r>
          </a:p>
          <a:p>
            <a:pPr lvl="1"/>
            <a:r>
              <a:rPr lang="en-US" dirty="0" smtClean="0"/>
              <a:t>Published </a:t>
            </a:r>
            <a:r>
              <a:rPr lang="en-US" dirty="0" smtClean="0">
                <a:solidFill>
                  <a:srgbClr val="7030A0"/>
                </a:solidFill>
              </a:rPr>
              <a:t>Clinical Trials</a:t>
            </a:r>
            <a:r>
              <a:rPr lang="en-US" dirty="0" smtClean="0"/>
              <a:t>, i.e. no real individual data</a:t>
            </a:r>
          </a:p>
          <a:p>
            <a:pPr lvl="1"/>
            <a:r>
              <a:rPr lang="en-US" dirty="0" smtClean="0"/>
              <a:t>Other publications</a:t>
            </a:r>
          </a:p>
          <a:p>
            <a:endParaRPr lang="en-US" dirty="0" smtClean="0"/>
          </a:p>
          <a:p>
            <a:r>
              <a:rPr lang="en-US" dirty="0" smtClean="0"/>
              <a:t>Relies on computing power/techniques</a:t>
            </a:r>
          </a:p>
          <a:p>
            <a:pPr lvl="1">
              <a:buClr>
                <a:schemeClr val="tx1"/>
              </a:buClr>
            </a:pPr>
            <a:r>
              <a:rPr lang="en-US" dirty="0" smtClean="0"/>
              <a:t>Parallel processing / High Performance Computing</a:t>
            </a:r>
          </a:p>
          <a:p>
            <a:pPr lvl="1">
              <a:buClr>
                <a:schemeClr val="tx1"/>
              </a:buClr>
            </a:pPr>
            <a:r>
              <a:rPr lang="en-US" dirty="0" smtClean="0">
                <a:solidFill>
                  <a:srgbClr val="7030A0"/>
                </a:solidFill>
              </a:rPr>
              <a:t>Competition</a:t>
            </a:r>
            <a:r>
              <a:rPr lang="en-US" dirty="0" smtClean="0"/>
              <a:t> among alternative equation/hypothesis combinations</a:t>
            </a:r>
          </a:p>
          <a:p>
            <a:pPr lvl="1">
              <a:buClr>
                <a:schemeClr val="tx1"/>
              </a:buClr>
            </a:pPr>
            <a:r>
              <a:rPr lang="en-US" dirty="0" smtClean="0"/>
              <a:t>Cross validation - </a:t>
            </a:r>
            <a:r>
              <a:rPr lang="en-US" dirty="0" smtClean="0">
                <a:solidFill>
                  <a:srgbClr val="7030A0"/>
                </a:solidFill>
              </a:rPr>
              <a:t>One click validation</a:t>
            </a:r>
          </a:p>
          <a:p>
            <a:pPr lvl="1">
              <a:buClr>
                <a:schemeClr val="tx1"/>
              </a:buClr>
            </a:pPr>
            <a:r>
              <a:rPr lang="en-US" dirty="0" smtClean="0">
                <a:solidFill>
                  <a:srgbClr val="7030A0"/>
                </a:solidFill>
              </a:rPr>
              <a:t>Ranks</a:t>
            </a:r>
            <a:r>
              <a:rPr lang="en-US" dirty="0" smtClean="0"/>
              <a:t> results according to fitness - </a:t>
            </a:r>
            <a:r>
              <a:rPr lang="en-US" dirty="0" smtClean="0">
                <a:solidFill>
                  <a:srgbClr val="7030A0"/>
                </a:solidFill>
              </a:rPr>
              <a:t>Fitness Engine</a:t>
            </a:r>
          </a:p>
          <a:p>
            <a:pPr lvl="1">
              <a:buClr>
                <a:schemeClr val="tx1"/>
              </a:buClr>
            </a:pPr>
            <a:r>
              <a:rPr lang="en-US" dirty="0" smtClean="0">
                <a:solidFill>
                  <a:srgbClr val="7030A0"/>
                </a:solidFill>
              </a:rPr>
              <a:t>Accumulates knowledge</a:t>
            </a:r>
          </a:p>
          <a:p>
            <a:pPr lvl="1">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INSPYRED Evolutionary Computation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INSPYRED elements provided by MIST:</a:t>
            </a:r>
          </a:p>
          <a:p>
            <a:pPr lvl="1"/>
            <a:r>
              <a:rPr lang="en-US" b="1" dirty="0" smtClean="0"/>
              <a:t>Evaluator:</a:t>
            </a:r>
            <a:r>
              <a:rPr lang="en-US" dirty="0" smtClean="0"/>
              <a:t> Score a specific sub-population = Fitness function</a:t>
            </a:r>
          </a:p>
          <a:p>
            <a:pPr lvl="1"/>
            <a:r>
              <a:rPr lang="en-US" b="1" dirty="0" smtClean="0"/>
              <a:t>Generator: </a:t>
            </a:r>
            <a:r>
              <a:rPr lang="en-US" dirty="0" smtClean="0"/>
              <a:t>Generates a sub-population from candidate population</a:t>
            </a:r>
          </a:p>
          <a:p>
            <a:pPr lvl="1"/>
            <a:r>
              <a:rPr lang="en-US" b="1" dirty="0" smtClean="0"/>
              <a:t>Random generator: </a:t>
            </a:r>
            <a:r>
              <a:rPr lang="en-US" dirty="0" smtClean="0"/>
              <a:t>Control random numbers: Allows Reproducibility</a:t>
            </a:r>
          </a:p>
          <a:p>
            <a:pPr lvl="1"/>
            <a:r>
              <a:rPr lang="en-US" b="1" dirty="0" err="1" smtClean="0"/>
              <a:t>Variators</a:t>
            </a:r>
            <a:r>
              <a:rPr lang="en-US" b="1" dirty="0" smtClean="0"/>
              <a:t>:</a:t>
            </a:r>
          </a:p>
          <a:p>
            <a:pPr lvl="2"/>
            <a:r>
              <a:rPr lang="en-US" dirty="0" smtClean="0"/>
              <a:t>Cross Over: method to create a sub populations from two others</a:t>
            </a:r>
          </a:p>
          <a:p>
            <a:pPr lvl="2"/>
            <a:r>
              <a:rPr lang="en-US" dirty="0" smtClean="0"/>
              <a:t>Mutation: Method to change a sub-population</a:t>
            </a:r>
          </a:p>
          <a:p>
            <a:pPr lvl="1"/>
            <a:r>
              <a:rPr lang="en-US" b="1" dirty="0" smtClean="0"/>
              <a:t>Terminators:</a:t>
            </a:r>
          </a:p>
          <a:p>
            <a:pPr lvl="2"/>
            <a:r>
              <a:rPr lang="en-US" dirty="0" smtClean="0"/>
              <a:t>Max </a:t>
            </a:r>
            <a:r>
              <a:rPr lang="en-US" dirty="0" err="1" smtClean="0"/>
              <a:t>Eval</a:t>
            </a:r>
            <a:r>
              <a:rPr lang="en-US" dirty="0" smtClean="0"/>
              <a:t>: stop when computation is too long</a:t>
            </a:r>
          </a:p>
          <a:p>
            <a:pPr lvl="2"/>
            <a:r>
              <a:rPr lang="en-US" dirty="0" smtClean="0"/>
              <a:t>Max Stable: Stop when result Is stable </a:t>
            </a:r>
          </a:p>
          <a:p>
            <a:pPr lvl="1"/>
            <a:endParaRPr lang="en-US" dirty="0" smtClean="0"/>
          </a:p>
          <a:p>
            <a:pPr lvl="1"/>
            <a:r>
              <a:rPr lang="en-US" b="1" dirty="0" smtClean="0"/>
              <a:t>Additional parameters: </a:t>
            </a:r>
            <a:r>
              <a:rPr lang="en-US" dirty="0" smtClean="0"/>
              <a:t>Population Size, Sub-population Size, etc. </a:t>
            </a:r>
          </a:p>
          <a:p>
            <a:pPr lvl="1"/>
            <a:r>
              <a:rPr lang="en-US" b="1" dirty="0" smtClean="0"/>
              <a:t>Selector: </a:t>
            </a:r>
            <a:r>
              <a:rPr lang="en-US" dirty="0" smtClean="0"/>
              <a:t>Standard INSPYRED Tournament</a:t>
            </a:r>
          </a:p>
          <a:p>
            <a:pPr lvl="1"/>
            <a:r>
              <a:rPr lang="en-US" b="1" dirty="0" smtClean="0"/>
              <a:t>Observer: </a:t>
            </a:r>
            <a:r>
              <a:rPr lang="en-US" dirty="0" smtClean="0"/>
              <a:t>Standard INSPYRED statistic observer</a:t>
            </a:r>
          </a:p>
          <a:p>
            <a:endParaRPr lang="en-US" dirty="0" smtClean="0"/>
          </a:p>
          <a:p>
            <a:endParaRPr lang="en-US" dirty="0" smtClean="0">
              <a:solidFill>
                <a:srgbClr val="7030A0"/>
              </a:solidFill>
            </a:endParaRPr>
          </a:p>
          <a:p>
            <a:pPr>
              <a:buNone/>
            </a:pPr>
            <a:endParaRPr lang="en-US" dirty="0" smtClean="0"/>
          </a:p>
          <a:p>
            <a:pPr lvl="1"/>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Simulation Language / Compiler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Strict Expression language – a subset of Python with extensions:</a:t>
            </a:r>
          </a:p>
          <a:p>
            <a:pPr lvl="1"/>
            <a:r>
              <a:rPr lang="en-US" dirty="0" smtClean="0"/>
              <a:t>Supported Types: </a:t>
            </a:r>
            <a:r>
              <a:rPr lang="en-US" dirty="0" smtClean="0">
                <a:solidFill>
                  <a:srgbClr val="0070C0"/>
                </a:solidFill>
              </a:rPr>
              <a:t>Integer, Number, Expression, State Indicator, System Option</a:t>
            </a:r>
          </a:p>
          <a:p>
            <a:pPr lvl="1"/>
            <a:r>
              <a:rPr lang="en-US" dirty="0" smtClean="0"/>
              <a:t>Comparison: </a:t>
            </a:r>
            <a:r>
              <a:rPr lang="en-US" dirty="0" err="1" smtClean="0">
                <a:solidFill>
                  <a:srgbClr val="0070C0"/>
                </a:solidFill>
              </a:rPr>
              <a:t>Eq</a:t>
            </a:r>
            <a:r>
              <a:rPr lang="en-US" dirty="0" smtClean="0">
                <a:solidFill>
                  <a:srgbClr val="0070C0"/>
                </a:solidFill>
              </a:rPr>
              <a:t>, Ne, </a:t>
            </a:r>
            <a:r>
              <a:rPr lang="en-US" dirty="0" err="1" smtClean="0">
                <a:solidFill>
                  <a:srgbClr val="0070C0"/>
                </a:solidFill>
              </a:rPr>
              <a:t>Gr</a:t>
            </a:r>
            <a:r>
              <a:rPr lang="en-US" dirty="0" smtClean="0">
                <a:solidFill>
                  <a:srgbClr val="0070C0"/>
                </a:solidFill>
              </a:rPr>
              <a:t>, </a:t>
            </a:r>
            <a:r>
              <a:rPr lang="en-US" dirty="0" err="1" smtClean="0">
                <a:solidFill>
                  <a:srgbClr val="0070C0"/>
                </a:solidFill>
              </a:rPr>
              <a:t>Ge</a:t>
            </a:r>
            <a:r>
              <a:rPr lang="en-US" dirty="0" smtClean="0">
                <a:solidFill>
                  <a:srgbClr val="0070C0"/>
                </a:solidFill>
              </a:rPr>
              <a:t>, Ls, Le</a:t>
            </a:r>
          </a:p>
          <a:p>
            <a:pPr lvl="1"/>
            <a:r>
              <a:rPr lang="en-US" dirty="0" smtClean="0"/>
              <a:t>Boolean operators: </a:t>
            </a:r>
            <a:r>
              <a:rPr lang="en-US" dirty="0" smtClean="0">
                <a:solidFill>
                  <a:srgbClr val="0070C0"/>
                </a:solidFill>
              </a:rPr>
              <a:t>Or, And, Not, </a:t>
            </a:r>
            <a:r>
              <a:rPr lang="en-US" dirty="0" err="1" smtClean="0">
                <a:solidFill>
                  <a:srgbClr val="0070C0"/>
                </a:solidFill>
              </a:rPr>
              <a:t>IsTrue</a:t>
            </a:r>
            <a:endParaRPr lang="en-US" dirty="0" smtClean="0">
              <a:solidFill>
                <a:srgbClr val="0070C0"/>
              </a:solidFill>
            </a:endParaRPr>
          </a:p>
          <a:p>
            <a:pPr lvl="1"/>
            <a:r>
              <a:rPr lang="en-US" dirty="0" smtClean="0"/>
              <a:t>Special math: </a:t>
            </a:r>
            <a:r>
              <a:rPr lang="en-US" dirty="0" err="1" smtClean="0">
                <a:solidFill>
                  <a:srgbClr val="0070C0"/>
                </a:solidFill>
              </a:rPr>
              <a:t>Inf</a:t>
            </a:r>
            <a:r>
              <a:rPr lang="en-US" dirty="0" smtClean="0">
                <a:solidFill>
                  <a:srgbClr val="0070C0"/>
                </a:solidFill>
              </a:rPr>
              <a:t>, </a:t>
            </a:r>
            <a:r>
              <a:rPr lang="en-US" dirty="0" err="1" smtClean="0">
                <a:solidFill>
                  <a:srgbClr val="0070C0"/>
                </a:solidFill>
              </a:rPr>
              <a:t>NaN</a:t>
            </a:r>
            <a:r>
              <a:rPr lang="en-US" dirty="0" smtClean="0">
                <a:solidFill>
                  <a:srgbClr val="0070C0"/>
                </a:solidFill>
              </a:rPr>
              <a:t>, </a:t>
            </a:r>
            <a:r>
              <a:rPr lang="en-US" dirty="0" err="1" smtClean="0">
                <a:solidFill>
                  <a:srgbClr val="0070C0"/>
                </a:solidFill>
              </a:rPr>
              <a:t>IsInvalidNumber</a:t>
            </a:r>
            <a:r>
              <a:rPr lang="en-US" dirty="0" smtClean="0">
                <a:solidFill>
                  <a:srgbClr val="0070C0"/>
                </a:solidFill>
              </a:rPr>
              <a:t>, </a:t>
            </a:r>
            <a:r>
              <a:rPr lang="en-US" dirty="0" err="1" smtClean="0">
                <a:solidFill>
                  <a:srgbClr val="0070C0"/>
                </a:solidFill>
              </a:rPr>
              <a:t>IsInfiniteNumber</a:t>
            </a:r>
            <a:r>
              <a:rPr lang="en-US" dirty="0" smtClean="0">
                <a:solidFill>
                  <a:srgbClr val="0070C0"/>
                </a:solidFill>
              </a:rPr>
              <a:t>, </a:t>
            </a:r>
            <a:r>
              <a:rPr lang="en-US" dirty="0" err="1" smtClean="0">
                <a:solidFill>
                  <a:srgbClr val="0070C0"/>
                </a:solidFill>
              </a:rPr>
              <a:t>IsFiniteNumber</a:t>
            </a:r>
            <a:endParaRPr lang="en-US" dirty="0" smtClean="0">
              <a:solidFill>
                <a:srgbClr val="0070C0"/>
              </a:solidFill>
            </a:endParaRPr>
          </a:p>
          <a:p>
            <a:pPr lvl="1"/>
            <a:r>
              <a:rPr lang="en-US" dirty="0" smtClean="0"/>
              <a:t>Mathematical functions: </a:t>
            </a:r>
            <a:r>
              <a:rPr lang="en-US" dirty="0" smtClean="0">
                <a:solidFill>
                  <a:srgbClr val="0070C0"/>
                </a:solidFill>
              </a:rPr>
              <a:t>Exp, Log, </a:t>
            </a:r>
            <a:r>
              <a:rPr lang="en-US" dirty="0" err="1" smtClean="0">
                <a:solidFill>
                  <a:srgbClr val="0070C0"/>
                </a:solidFill>
              </a:rPr>
              <a:t>Ln</a:t>
            </a:r>
            <a:r>
              <a:rPr lang="en-US" dirty="0" smtClean="0">
                <a:solidFill>
                  <a:srgbClr val="0070C0"/>
                </a:solidFill>
              </a:rPr>
              <a:t>, Log10, </a:t>
            </a:r>
            <a:r>
              <a:rPr lang="en-US" dirty="0" err="1" smtClean="0">
                <a:solidFill>
                  <a:srgbClr val="0070C0"/>
                </a:solidFill>
              </a:rPr>
              <a:t>Pow</a:t>
            </a:r>
            <a:r>
              <a:rPr lang="en-US" dirty="0" smtClean="0">
                <a:solidFill>
                  <a:srgbClr val="0070C0"/>
                </a:solidFill>
              </a:rPr>
              <a:t>, </a:t>
            </a:r>
            <a:r>
              <a:rPr lang="en-US" dirty="0" err="1" smtClean="0">
                <a:solidFill>
                  <a:srgbClr val="0070C0"/>
                </a:solidFill>
              </a:rPr>
              <a:t>Sqrt</a:t>
            </a:r>
            <a:r>
              <a:rPr lang="en-US" dirty="0" smtClean="0">
                <a:solidFill>
                  <a:srgbClr val="0070C0"/>
                </a:solidFill>
              </a:rPr>
              <a:t>, Pi</a:t>
            </a:r>
          </a:p>
          <a:p>
            <a:pPr lvl="1"/>
            <a:r>
              <a:rPr lang="en-US" dirty="0" smtClean="0"/>
              <a:t>Other functions: </a:t>
            </a:r>
            <a:r>
              <a:rPr lang="en-US" dirty="0" smtClean="0">
                <a:solidFill>
                  <a:srgbClr val="0070C0"/>
                </a:solidFill>
              </a:rPr>
              <a:t>Mod, Abs, Floor, Ceil, Max, Min</a:t>
            </a:r>
          </a:p>
          <a:p>
            <a:pPr lvl="1"/>
            <a:r>
              <a:rPr lang="en-US" dirty="0" smtClean="0"/>
              <a:t>Statistical: </a:t>
            </a:r>
            <a:r>
              <a:rPr lang="en-US" dirty="0" smtClean="0">
                <a:solidFill>
                  <a:srgbClr val="0070C0"/>
                </a:solidFill>
              </a:rPr>
              <a:t>Bernoulli, Binomial, Geometric, Uniform, Gaussian</a:t>
            </a:r>
          </a:p>
          <a:p>
            <a:pPr lvl="1"/>
            <a:r>
              <a:rPr lang="en-US" dirty="0" smtClean="0"/>
              <a:t>Control and Data Access: </a:t>
            </a:r>
            <a:r>
              <a:rPr lang="en-US" dirty="0" err="1" smtClean="0">
                <a:solidFill>
                  <a:srgbClr val="0070C0"/>
                </a:solidFill>
              </a:rPr>
              <a:t>Iif</a:t>
            </a:r>
            <a:r>
              <a:rPr lang="en-US" dirty="0" smtClean="0">
                <a:solidFill>
                  <a:srgbClr val="0070C0"/>
                </a:solidFill>
              </a:rPr>
              <a:t>, Table</a:t>
            </a:r>
          </a:p>
          <a:p>
            <a:pPr lvl="1"/>
            <a:r>
              <a:rPr lang="en-US" dirty="0" smtClean="0"/>
              <a:t>Application specific: </a:t>
            </a:r>
            <a:r>
              <a:rPr lang="en-US" dirty="0" err="1" smtClean="0">
                <a:solidFill>
                  <a:srgbClr val="0070C0"/>
                </a:solidFill>
              </a:rPr>
              <a:t>CostWizard</a:t>
            </a:r>
            <a:endParaRPr lang="en-US" dirty="0" smtClean="0">
              <a:solidFill>
                <a:srgbClr val="0070C0"/>
              </a:solidFill>
            </a:endParaRPr>
          </a:p>
          <a:p>
            <a:endParaRPr lang="en-US" dirty="0" smtClean="0"/>
          </a:p>
          <a:p>
            <a:r>
              <a:rPr lang="en-US" dirty="0" smtClean="0"/>
              <a:t>Features:</a:t>
            </a:r>
          </a:p>
          <a:p>
            <a:pPr lvl="1"/>
            <a:r>
              <a:rPr lang="en-US" dirty="0" smtClean="0"/>
              <a:t>Compiles into Python</a:t>
            </a:r>
          </a:p>
          <a:p>
            <a:pPr lvl="1"/>
            <a:r>
              <a:rPr lang="en-US" dirty="0" smtClean="0"/>
              <a:t>Syntax check upon expression definition</a:t>
            </a:r>
          </a:p>
          <a:p>
            <a:pPr lvl="1"/>
            <a:r>
              <a:rPr lang="en-US" dirty="0" smtClean="0"/>
              <a:t>Runtime Bound Checks</a:t>
            </a:r>
          </a:p>
          <a:p>
            <a:pPr lvl="1"/>
            <a:r>
              <a:rPr lang="en-US" dirty="0" smtClean="0"/>
              <a:t>Runtime recalculation due to out of bounds random error</a:t>
            </a:r>
          </a:p>
        </p:txBody>
      </p:sp>
      <p:sp>
        <p:nvSpPr>
          <p:cNvPr id="6" name="Cloud Callout 5"/>
          <p:cNvSpPr/>
          <p:nvPr/>
        </p:nvSpPr>
        <p:spPr>
          <a:xfrm>
            <a:off x="4724400" y="3733800"/>
            <a:ext cx="4191000" cy="1981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2" name="Right Arrow 11"/>
          <p:cNvSpPr/>
          <p:nvPr/>
        </p:nvSpPr>
        <p:spPr>
          <a:xfrm>
            <a:off x="6324600" y="4419600"/>
            <a:ext cx="1066800"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00B050"/>
                </a:solidFill>
              </a:rPr>
              <a:t>Compile</a:t>
            </a:r>
            <a:endParaRPr lang="en-US" sz="1600" dirty="0">
              <a:solidFill>
                <a:srgbClr val="00B050"/>
              </a:solidFill>
            </a:endParaRPr>
          </a:p>
        </p:txBody>
      </p:sp>
      <p:sp>
        <p:nvSpPr>
          <p:cNvPr id="14" name="Flowchart: Magnetic Disk 13"/>
          <p:cNvSpPr/>
          <p:nvPr/>
        </p:nvSpPr>
        <p:spPr>
          <a:xfrm>
            <a:off x="7848600" y="5867400"/>
            <a:ext cx="1143000" cy="68580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Results</a:t>
            </a:r>
            <a:endParaRPr lang="en-US" dirty="0">
              <a:solidFill>
                <a:schemeClr val="tx1"/>
              </a:solidFill>
            </a:endParaRPr>
          </a:p>
        </p:txBody>
      </p:sp>
      <p:sp>
        <p:nvSpPr>
          <p:cNvPr id="15" name="Vertical Scroll 14"/>
          <p:cNvSpPr/>
          <p:nvPr/>
        </p:nvSpPr>
        <p:spPr>
          <a:xfrm>
            <a:off x="4876800" y="4267200"/>
            <a:ext cx="1752600" cy="914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 Population</a:t>
            </a:r>
            <a:endParaRPr lang="en-US" dirty="0">
              <a:solidFill>
                <a:schemeClr val="tx1"/>
              </a:solidFill>
            </a:endParaRPr>
          </a:p>
        </p:txBody>
      </p:sp>
      <p:sp>
        <p:nvSpPr>
          <p:cNvPr id="13" name="Right Arrow 12"/>
          <p:cNvSpPr/>
          <p:nvPr/>
        </p:nvSpPr>
        <p:spPr>
          <a:xfrm rot="4273438">
            <a:off x="7551208" y="5094349"/>
            <a:ext cx="973564" cy="71764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00B050"/>
                </a:solidFill>
              </a:rPr>
              <a:t>  Run</a:t>
            </a:r>
            <a:endParaRPr lang="en-US" sz="1600" dirty="0">
              <a:solidFill>
                <a:srgbClr val="00B050"/>
              </a:solidFill>
            </a:endParaRPr>
          </a:p>
        </p:txBody>
      </p:sp>
      <p:sp>
        <p:nvSpPr>
          <p:cNvPr id="7" name="Vertical Scroll 6"/>
          <p:cNvSpPr/>
          <p:nvPr/>
        </p:nvSpPr>
        <p:spPr>
          <a:xfrm>
            <a:off x="7162800" y="4267200"/>
            <a:ext cx="1524000" cy="914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Script</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 Model</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r>
              <a:rPr lang="en-US" dirty="0" smtClean="0"/>
              <a:t>Built from literature references and hence the name: The Reference Model</a:t>
            </a:r>
          </a:p>
          <a:p>
            <a:r>
              <a:rPr lang="en-US" dirty="0" smtClean="0"/>
              <a:t>Designed to serve as a reference for new equations and populations</a:t>
            </a:r>
          </a:p>
          <a:p>
            <a:r>
              <a:rPr lang="en-US" dirty="0" smtClean="0"/>
              <a:t>A League / Consumers Report for disease models</a:t>
            </a:r>
          </a:p>
          <a:p>
            <a:r>
              <a:rPr lang="en-US" dirty="0" smtClean="0"/>
              <a:t>Current version deals with diabetic populations</a:t>
            </a:r>
          </a:p>
          <a:p>
            <a:pPr>
              <a:buNone/>
            </a:pPr>
            <a:endParaRPr lang="en-US" dirty="0" smtClean="0"/>
          </a:p>
        </p:txBody>
      </p:sp>
      <p:sp>
        <p:nvSpPr>
          <p:cNvPr id="4" name="Rounded Rectangle 3"/>
          <p:cNvSpPr/>
          <p:nvPr/>
        </p:nvSpPr>
        <p:spPr>
          <a:xfrm>
            <a:off x="838200" y="16764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cision 4"/>
          <p:cNvSpPr/>
          <p:nvPr/>
        </p:nvSpPr>
        <p:spPr>
          <a:xfrm>
            <a:off x="2057400" y="2057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1752600" y="2286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0600" y="2057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2819400" y="2286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24200" y="2057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4114800" y="2057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2438400" y="18288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38400" y="18288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95800" y="18288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67000" y="23622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38200" y="28194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2057400" y="3200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1752600" y="3429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90600" y="3200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2819400" y="3429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24200" y="3200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4114800" y="3200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2438400" y="29718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438400" y="29718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95800" y="29718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667000" y="35052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38200" y="39624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1752600" y="43434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90600" y="41148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2057400" y="41148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685800" y="43434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85800" y="34290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85800" y="22860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81000" y="3276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5800" y="22860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010400" y="3276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010400" y="22860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76800" y="2286000"/>
            <a:ext cx="2133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76800" y="3429000"/>
            <a:ext cx="2133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2819400" y="4343400"/>
            <a:ext cx="4191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315200" y="3048000"/>
            <a:ext cx="7620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4800600" y="16764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CHD</a:t>
            </a:r>
            <a:endParaRPr lang="en-US" sz="1000" dirty="0">
              <a:solidFill>
                <a:srgbClr val="00B050"/>
              </a:solidFill>
            </a:endParaRPr>
          </a:p>
        </p:txBody>
      </p:sp>
      <p:sp>
        <p:nvSpPr>
          <p:cNvPr id="42" name="Rectangle 41"/>
          <p:cNvSpPr/>
          <p:nvPr/>
        </p:nvSpPr>
        <p:spPr>
          <a:xfrm>
            <a:off x="4800600" y="28194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Stroke</a:t>
            </a:r>
            <a:endParaRPr lang="en-US" sz="1000" dirty="0">
              <a:solidFill>
                <a:srgbClr val="00B050"/>
              </a:solidFill>
            </a:endParaRPr>
          </a:p>
        </p:txBody>
      </p:sp>
      <p:sp>
        <p:nvSpPr>
          <p:cNvPr id="43" name="Rectangle 42"/>
          <p:cNvSpPr/>
          <p:nvPr/>
        </p:nvSpPr>
        <p:spPr>
          <a:xfrm>
            <a:off x="2667000" y="39624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Competing Mortality</a:t>
            </a:r>
            <a:endParaRPr lang="en-US" sz="1000"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Monte Carlo Initialization: </a:t>
            </a:r>
            <a:br>
              <a:rPr lang="en-US" dirty="0" smtClean="0"/>
            </a:br>
            <a:r>
              <a:rPr lang="en-US" dirty="0" smtClean="0"/>
              <a:t>Distribution to Population Generation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system:</a:t>
            </a:r>
          </a:p>
          <a:p>
            <a:pPr lvl="1"/>
            <a:r>
              <a:rPr lang="en-US" dirty="0" smtClean="0"/>
              <a:t>Compiles distributions into initialization code before simulation</a:t>
            </a:r>
          </a:p>
          <a:p>
            <a:pPr lvl="1"/>
            <a:r>
              <a:rPr lang="en-US" dirty="0" smtClean="0"/>
              <a:t>Automatically resolves calculation order</a:t>
            </a:r>
          </a:p>
          <a:p>
            <a:pPr lvl="1"/>
            <a:r>
              <a:rPr lang="en-US" dirty="0" smtClean="0"/>
              <a:t>Can handle interdependencies</a:t>
            </a:r>
          </a:p>
          <a:p>
            <a:pPr lvl="1"/>
            <a:r>
              <a:rPr lang="en-US" dirty="0" smtClean="0"/>
              <a:t>Evolutionary Computation towards user defined objectives</a:t>
            </a:r>
          </a:p>
          <a:p>
            <a:endParaRPr lang="en-US" dirty="0" smtClean="0"/>
          </a:p>
          <a:p>
            <a:r>
              <a:rPr lang="en-US" dirty="0" smtClean="0"/>
              <a:t>Example with no objectives:</a:t>
            </a:r>
          </a:p>
          <a:p>
            <a:pPr lvl="1">
              <a:buNone/>
            </a:pPr>
            <a:r>
              <a:rPr lang="en-US" dirty="0" smtClean="0"/>
              <a:t>Age ~ </a:t>
            </a:r>
            <a:r>
              <a:rPr lang="en-US" dirty="0" smtClean="0">
                <a:solidFill>
                  <a:srgbClr val="0070C0"/>
                </a:solidFill>
              </a:rPr>
              <a:t>61+8.2*CappedGaussian3</a:t>
            </a:r>
          </a:p>
          <a:p>
            <a:pPr lvl="1">
              <a:buNone/>
            </a:pPr>
            <a:r>
              <a:rPr lang="en-US" dirty="0" smtClean="0"/>
              <a:t>Male ~ </a:t>
            </a:r>
            <a:r>
              <a:rPr lang="en-US" dirty="0" smtClean="0">
                <a:solidFill>
                  <a:srgbClr val="0070C0"/>
                </a:solidFill>
              </a:rPr>
              <a:t>Bernoulli(803/1199)</a:t>
            </a:r>
          </a:p>
          <a:p>
            <a:pPr lvl="1">
              <a:buNone/>
            </a:pPr>
            <a:r>
              <a:rPr lang="en-US" dirty="0" smtClean="0"/>
              <a:t>SBP ~ </a:t>
            </a:r>
            <a:r>
              <a:rPr lang="en-US" dirty="0" smtClean="0">
                <a:solidFill>
                  <a:srgbClr val="0070C0"/>
                </a:solidFill>
              </a:rPr>
              <a:t>133.4+16.4*CappedGaussian3</a:t>
            </a:r>
          </a:p>
          <a:p>
            <a:pPr lvl="1">
              <a:buNone/>
            </a:pPr>
            <a:r>
              <a:rPr lang="en-US" dirty="0" err="1" smtClean="0"/>
              <a:t>AgeAtDiagnosisOfDiabetes</a:t>
            </a:r>
            <a:r>
              <a:rPr lang="en-US" dirty="0" smtClean="0"/>
              <a:t> ~ </a:t>
            </a:r>
            <a:r>
              <a:rPr lang="en-US" dirty="0" smtClean="0">
                <a:solidFill>
                  <a:srgbClr val="0070C0"/>
                </a:solidFill>
              </a:rPr>
              <a:t>Age - 8</a:t>
            </a:r>
          </a:p>
          <a:p>
            <a:endParaRPr lang="en-US" dirty="0" smtClean="0"/>
          </a:p>
          <a:p>
            <a:endParaRPr lang="en-US" b="1" dirty="0" smtClean="0"/>
          </a:p>
          <a:p>
            <a:r>
              <a:rPr lang="en-US" b="1" dirty="0" smtClean="0"/>
              <a:t>Good for: </a:t>
            </a:r>
          </a:p>
          <a:p>
            <a:pPr lvl="1"/>
            <a:r>
              <a:rPr lang="en-US" dirty="0" smtClean="0"/>
              <a:t>Using published aggregate data from clinical trial publications</a:t>
            </a:r>
          </a:p>
          <a:p>
            <a:pPr lvl="1"/>
            <a:r>
              <a:rPr lang="en-US" dirty="0" smtClean="0"/>
              <a:t>Avoiding using individual data that is typically restricted</a:t>
            </a:r>
          </a:p>
          <a:p>
            <a:pPr lvl="1"/>
            <a:r>
              <a:rPr lang="en-US" dirty="0" smtClean="0"/>
              <a:t>Allowing access to more population information</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p:txBody>
      </p:sp>
      <p:graphicFrame>
        <p:nvGraphicFramePr>
          <p:cNvPr id="4" name="Table 3"/>
          <p:cNvGraphicFramePr>
            <a:graphicFrameLocks noGrp="1"/>
          </p:cNvGraphicFramePr>
          <p:nvPr/>
        </p:nvGraphicFramePr>
        <p:xfrm>
          <a:off x="4571999" y="3048000"/>
          <a:ext cx="4038600" cy="1337310"/>
        </p:xfrm>
        <a:graphic>
          <a:graphicData uri="http://schemas.openxmlformats.org/drawingml/2006/table">
            <a:tbl>
              <a:tblPr firstRow="1" bandRow="1">
                <a:tableStyleId>{073A0DAA-6AF3-43AB-8588-CEC1D06C72B9}</a:tableStyleId>
              </a:tblPr>
              <a:tblGrid>
                <a:gridCol w="854318"/>
                <a:gridCol w="465992"/>
                <a:gridCol w="698988"/>
                <a:gridCol w="2019302"/>
              </a:tblGrid>
              <a:tr h="124204">
                <a:tc>
                  <a:txBody>
                    <a:bodyPr/>
                    <a:lstStyle/>
                    <a:p>
                      <a:pPr algn="ctr" fontAlgn="b"/>
                      <a:r>
                        <a:rPr lang="en-US" sz="1400" u="none" strike="noStrike" dirty="0"/>
                        <a:t>Age</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Male</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SBP</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err="1"/>
                        <a:t>AgeAtDiagnosisOfDiabetes</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65.51415</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129.1721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57.51415</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a:t>53.76856</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137.4234</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45.76856</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a:t>73.71445</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132.8542</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65.71445</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45.79667</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147.5537</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37.79667</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57.21742</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122.68</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49.21742</a:t>
                      </a:r>
                      <a:endParaRPr lang="en-US" sz="1400" b="0" i="0" u="none" strike="noStrike" dirty="0">
                        <a:solidFill>
                          <a:srgbClr val="000000"/>
                        </a:solidFill>
                        <a:latin typeface="Calibri"/>
                      </a:endParaRPr>
                    </a:p>
                  </a:txBody>
                  <a:tcPr marL="9525" marR="9525" marT="9525" marB="0" anchor="b"/>
                </a:tc>
              </a:tr>
            </a:tbl>
          </a:graphicData>
        </a:graphic>
      </p:graphicFrame>
      <p:sp>
        <p:nvSpPr>
          <p:cNvPr id="5" name="Right Arrow 4"/>
          <p:cNvSpPr/>
          <p:nvPr/>
        </p:nvSpPr>
        <p:spPr>
          <a:xfrm>
            <a:off x="4191000" y="3623310"/>
            <a:ext cx="3810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Generation Example</a:t>
            </a:r>
            <a:br>
              <a:rPr lang="en-US" dirty="0" smtClean="0"/>
            </a:br>
            <a:r>
              <a:rPr lang="en-US" dirty="0" smtClean="0"/>
              <a:t>Skewed by Inclusion/Exclusion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Generate 10 people with:</a:t>
            </a:r>
          </a:p>
          <a:p>
            <a:pPr lvl="1"/>
            <a:r>
              <a:rPr lang="en-US" dirty="0" smtClean="0"/>
              <a:t>Inclusion criteria is 45&lt; Age &lt;90</a:t>
            </a:r>
          </a:p>
          <a:p>
            <a:pPr lvl="1"/>
            <a:r>
              <a:rPr lang="en-US" dirty="0" smtClean="0"/>
              <a:t>The base population distribution is:</a:t>
            </a:r>
          </a:p>
          <a:p>
            <a:pPr lvl="2"/>
            <a:r>
              <a:rPr lang="en-US" dirty="0" smtClean="0"/>
              <a:t>Age for Male:      Mean </a:t>
            </a:r>
            <a:r>
              <a:rPr lang="en-US" b="1" dirty="0" smtClean="0"/>
              <a:t>53</a:t>
            </a:r>
            <a:r>
              <a:rPr lang="en-US" dirty="0" smtClean="0"/>
              <a:t> SD </a:t>
            </a:r>
            <a:r>
              <a:rPr lang="en-US" b="1" dirty="0" smtClean="0"/>
              <a:t>10</a:t>
            </a:r>
          </a:p>
          <a:p>
            <a:pPr lvl="2"/>
            <a:r>
              <a:rPr lang="en-US" dirty="0" smtClean="0"/>
              <a:t>Age for Female:  Mean </a:t>
            </a:r>
            <a:r>
              <a:rPr lang="en-US" b="1" dirty="0" smtClean="0"/>
              <a:t>52</a:t>
            </a:r>
            <a:r>
              <a:rPr lang="en-US" dirty="0" smtClean="0"/>
              <a:t> SD </a:t>
            </a:r>
            <a:r>
              <a:rPr lang="en-US" b="1" dirty="0" smtClean="0"/>
              <a:t>7</a:t>
            </a:r>
          </a:p>
          <a:p>
            <a:pPr lvl="2"/>
            <a:r>
              <a:rPr lang="en-US" dirty="0" smtClean="0"/>
              <a:t>Male:                    </a:t>
            </a:r>
            <a:r>
              <a:rPr lang="en-US" b="1" dirty="0" smtClean="0"/>
              <a:t>50% </a:t>
            </a:r>
          </a:p>
          <a:p>
            <a:pPr lvl="2">
              <a:buNone/>
            </a:pPr>
            <a:endParaRPr lang="en-US" dirty="0" smtClean="0"/>
          </a:p>
          <a:p>
            <a:r>
              <a:rPr lang="en-US" dirty="0" smtClean="0"/>
              <a:t>Generation Functions (Implementation):</a:t>
            </a:r>
          </a:p>
          <a:p>
            <a:pPr lvl="1">
              <a:buNone/>
            </a:pPr>
            <a:r>
              <a:rPr lang="en-US" dirty="0" smtClean="0"/>
              <a:t>Age ~ </a:t>
            </a:r>
            <a:r>
              <a:rPr lang="en-US" dirty="0" err="1" smtClean="0">
                <a:solidFill>
                  <a:srgbClr val="0070C0"/>
                </a:solidFill>
              </a:rPr>
              <a:t>Iif</a:t>
            </a:r>
            <a:r>
              <a:rPr lang="en-US" dirty="0" smtClean="0">
                <a:solidFill>
                  <a:srgbClr val="0070C0"/>
                </a:solidFill>
              </a:rPr>
              <a:t> (</a:t>
            </a:r>
            <a:r>
              <a:rPr lang="en-US" dirty="0" err="1" smtClean="0">
                <a:solidFill>
                  <a:srgbClr val="0070C0"/>
                </a:solidFill>
              </a:rPr>
              <a:t>Male,Gaussian</a:t>
            </a:r>
            <a:r>
              <a:rPr lang="en-US" dirty="0" smtClean="0">
                <a:solidFill>
                  <a:srgbClr val="0070C0"/>
                </a:solidFill>
              </a:rPr>
              <a:t>(53,10) ,Gaussian(52,7))</a:t>
            </a:r>
          </a:p>
          <a:p>
            <a:pPr lvl="1">
              <a:buNone/>
            </a:pPr>
            <a:r>
              <a:rPr lang="en-US" dirty="0" smtClean="0"/>
              <a:t>Male ~ </a:t>
            </a:r>
            <a:r>
              <a:rPr lang="en-US" dirty="0" smtClean="0">
                <a:solidFill>
                  <a:srgbClr val="0070C0"/>
                </a:solidFill>
              </a:rPr>
              <a:t>Bernoulli(0.5)</a:t>
            </a:r>
          </a:p>
          <a:p>
            <a:pPr lvl="1">
              <a:buNone/>
            </a:pPr>
            <a:r>
              <a:rPr lang="en-US" dirty="0" smtClean="0"/>
              <a:t>Assert  =  </a:t>
            </a:r>
            <a:r>
              <a:rPr lang="en-US" dirty="0" smtClean="0">
                <a:solidFill>
                  <a:srgbClr val="0070C0"/>
                </a:solidFill>
              </a:rPr>
              <a:t>And(</a:t>
            </a:r>
            <a:r>
              <a:rPr lang="en-US" dirty="0" err="1" smtClean="0">
                <a:solidFill>
                  <a:srgbClr val="0070C0"/>
                </a:solidFill>
              </a:rPr>
              <a:t>Gr</a:t>
            </a:r>
            <a:r>
              <a:rPr lang="en-US" dirty="0" smtClean="0">
                <a:solidFill>
                  <a:srgbClr val="0070C0"/>
                </a:solidFill>
              </a:rPr>
              <a:t>(Age,45),Ls(Age,90))</a:t>
            </a:r>
          </a:p>
          <a:p>
            <a:pPr lvl="1">
              <a:buNone/>
            </a:pPr>
            <a:endParaRPr lang="en-US" dirty="0" smtClean="0">
              <a:solidFill>
                <a:srgbClr val="0070C0"/>
              </a:solidFill>
            </a:endParaRPr>
          </a:p>
          <a:p>
            <a:r>
              <a:rPr lang="en-US" dirty="0" smtClean="0"/>
              <a:t>Notes:</a:t>
            </a:r>
          </a:p>
          <a:p>
            <a:pPr lvl="1"/>
            <a:r>
              <a:rPr lang="en-US" b="1" dirty="0" smtClean="0"/>
              <a:t>May not represent well what was intended</a:t>
            </a:r>
            <a:endParaRPr lang="en-US" dirty="0" smtClean="0"/>
          </a:p>
          <a:p>
            <a:pPr lvl="1"/>
            <a:r>
              <a:rPr lang="en-US" dirty="0" smtClean="0"/>
              <a:t>Assertion drops non qualifying candidates</a:t>
            </a:r>
          </a:p>
          <a:p>
            <a:pPr lvl="1"/>
            <a:r>
              <a:rPr lang="en-US" dirty="0" smtClean="0"/>
              <a:t>The resulting Age is skewed</a:t>
            </a:r>
          </a:p>
        </p:txBody>
      </p:sp>
      <p:graphicFrame>
        <p:nvGraphicFramePr>
          <p:cNvPr id="4" name="Table 3"/>
          <p:cNvGraphicFramePr>
            <a:graphicFrameLocks noGrp="1"/>
          </p:cNvGraphicFramePr>
          <p:nvPr/>
        </p:nvGraphicFramePr>
        <p:xfrm>
          <a:off x="6375890" y="1600200"/>
          <a:ext cx="2082310" cy="3101686"/>
        </p:xfrm>
        <a:graphic>
          <a:graphicData uri="http://schemas.openxmlformats.org/drawingml/2006/table">
            <a:tbl>
              <a:tblPr firstRow="1" bandRow="1">
                <a:tableStyleId>{073A0DAA-6AF3-43AB-8588-CEC1D06C72B9}</a:tableStyleId>
              </a:tblPr>
              <a:tblGrid>
                <a:gridCol w="1347377"/>
                <a:gridCol w="734933"/>
              </a:tblGrid>
              <a:tr h="263236">
                <a:tc>
                  <a:txBody>
                    <a:bodyPr/>
                    <a:lstStyle/>
                    <a:p>
                      <a:pPr algn="ctr" fontAlgn="b"/>
                      <a:r>
                        <a:rPr lang="en-US" sz="1600" u="none" strike="noStrike" dirty="0"/>
                        <a:t>Age</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u="none" strike="noStrike" dirty="0"/>
                        <a:t>Male</a:t>
                      </a:r>
                      <a:endParaRPr lang="en-US" sz="1600" b="0" i="0" u="none" strike="noStrike" dirty="0">
                        <a:solidFill>
                          <a:srgbClr val="000000"/>
                        </a:solidFill>
                        <a:latin typeface="Calibri"/>
                      </a:endParaRPr>
                    </a:p>
                  </a:txBody>
                  <a:tcPr marL="9525" marR="9525" marT="9525" marB="0" anchor="b"/>
                </a:tc>
              </a:tr>
              <a:tr h="263236">
                <a:tc>
                  <a:txBody>
                    <a:bodyPr/>
                    <a:lstStyle/>
                    <a:p>
                      <a:pPr algn="r" fontAlgn="b"/>
                      <a:r>
                        <a:rPr lang="en-US" sz="1800" b="0" i="0" u="none" strike="noStrike" dirty="0">
                          <a:solidFill>
                            <a:srgbClr val="000000"/>
                          </a:solidFill>
                          <a:latin typeface="Calibri"/>
                        </a:rPr>
                        <a:t>48.85785535</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59.94741744</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56.19039096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64.40825341</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49.77582796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60.29975596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51.27571792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72.13820388</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55.51746037</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58.72574003</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bl>
          </a:graphicData>
        </a:graphic>
      </p:graphicFrame>
      <p:sp>
        <p:nvSpPr>
          <p:cNvPr id="6" name="TextBox 5"/>
          <p:cNvSpPr txBox="1"/>
          <p:nvPr/>
        </p:nvSpPr>
        <p:spPr>
          <a:xfrm>
            <a:off x="5943600" y="4800600"/>
            <a:ext cx="3124200" cy="1477328"/>
          </a:xfrm>
          <a:prstGeom prst="rect">
            <a:avLst/>
          </a:prstGeom>
          <a:noFill/>
        </p:spPr>
        <p:txBody>
          <a:bodyPr wrap="square" rtlCol="0">
            <a:spAutoFit/>
          </a:bodyPr>
          <a:lstStyle/>
          <a:p>
            <a:r>
              <a:rPr lang="en-US" dirty="0" smtClean="0"/>
              <a:t>Final population that would have been reported in Table 1:</a:t>
            </a:r>
          </a:p>
          <a:p>
            <a:r>
              <a:rPr lang="en-US" dirty="0" smtClean="0"/>
              <a:t>Age  Mean:   </a:t>
            </a:r>
            <a:r>
              <a:rPr lang="en-US" b="1" dirty="0" smtClean="0"/>
              <a:t>57.7</a:t>
            </a:r>
            <a:r>
              <a:rPr lang="en-US" dirty="0" smtClean="0"/>
              <a:t>1366233</a:t>
            </a:r>
          </a:p>
          <a:p>
            <a:r>
              <a:rPr lang="en-US" dirty="0" smtClean="0"/>
              <a:t>Age SD:         </a:t>
            </a:r>
            <a:r>
              <a:rPr lang="en-US" b="1" dirty="0" smtClean="0"/>
              <a:t>7.1</a:t>
            </a:r>
            <a:r>
              <a:rPr lang="en-US" dirty="0" smtClean="0"/>
              <a:t>15024093</a:t>
            </a:r>
          </a:p>
          <a:p>
            <a:r>
              <a:rPr lang="en-US" dirty="0" smtClean="0"/>
              <a:t>Male Mean: </a:t>
            </a:r>
            <a:r>
              <a:rPr lang="en-US" b="1" dirty="0" smtClean="0"/>
              <a:t>0.5</a:t>
            </a:r>
            <a:endParaRPr lang="en-US" b="1" dirty="0"/>
          </a:p>
        </p:txBody>
      </p:sp>
      <p:sp>
        <p:nvSpPr>
          <p:cNvPr id="8" name="Right Arrow 7"/>
          <p:cNvSpPr/>
          <p:nvPr/>
        </p:nvSpPr>
        <p:spPr>
          <a:xfrm>
            <a:off x="4648200" y="4191000"/>
            <a:ext cx="1295400" cy="381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Callout 8"/>
          <p:cNvSpPr/>
          <p:nvPr/>
        </p:nvSpPr>
        <p:spPr>
          <a:xfrm>
            <a:off x="2133600" y="6019800"/>
            <a:ext cx="3581400" cy="457200"/>
          </a:xfrm>
          <a:prstGeom prst="wedgeEllipseCallout">
            <a:avLst>
              <a:gd name="adj1" fmla="val 55693"/>
              <a:gd name="adj2" fmla="val -70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Result to be Published</a:t>
            </a:r>
            <a:endParaRPr lang="en-US" b="1" dirty="0">
              <a:solidFill>
                <a:srgbClr val="FF0000"/>
              </a:solidFill>
            </a:endParaRPr>
          </a:p>
        </p:txBody>
      </p:sp>
      <p:sp>
        <p:nvSpPr>
          <p:cNvPr id="13" name="Rectangle 12"/>
          <p:cNvSpPr/>
          <p:nvPr/>
        </p:nvSpPr>
        <p:spPr>
          <a:xfrm>
            <a:off x="5943600" y="5410200"/>
            <a:ext cx="2667000" cy="838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95600" y="2438400"/>
            <a:ext cx="1371600" cy="685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4495800" y="2438400"/>
            <a:ext cx="1828800" cy="1143000"/>
          </a:xfrm>
          <a:prstGeom prst="wedgeEllipseCallout">
            <a:avLst>
              <a:gd name="adj1" fmla="val -66269"/>
              <a:gd name="adj2" fmla="val -83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Design is Subject to Constraints</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 calcmode="lin" valueType="num">
                                      <p:cBhvr additive="base">
                                        <p:cTn id="36"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8" fill="hold" nodeType="after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 calcmode="lin" valueType="num">
                                      <p:cBhvr additive="base">
                                        <p:cTn id="46"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2" presetClass="entr" presetSubtype="8" fill="hold" nodeType="after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ppt_y"/>
                                          </p:val>
                                        </p:tav>
                                        <p:tav tm="100000">
                                          <p:val>
                                            <p:strVal val="#ppt_y"/>
                                          </p:val>
                                        </p:tav>
                                      </p:tavLst>
                                    </p:anim>
                                  </p:childTnLst>
                                </p:cTn>
                              </p:par>
                              <p:par>
                                <p:cTn id="53" presetID="22" presetClass="entr" presetSubtype="8"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right)">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3" grpId="0" animBg="1"/>
      <p:bldP spid="14"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Generation Example</a:t>
            </a:r>
            <a:br>
              <a:rPr lang="en-US" dirty="0" smtClean="0"/>
            </a:br>
            <a:r>
              <a:rPr lang="en-US" dirty="0" smtClean="0"/>
              <a:t>With Objectives &amp; INSPYRED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Generate 10 people with objectives:</a:t>
            </a:r>
          </a:p>
          <a:p>
            <a:pPr lvl="1"/>
            <a:r>
              <a:rPr lang="en-US" dirty="0" smtClean="0"/>
              <a:t>Base distribution &amp; Inclusion criteria as before</a:t>
            </a:r>
          </a:p>
          <a:p>
            <a:pPr lvl="1"/>
            <a:r>
              <a:rPr lang="en-US" dirty="0" smtClean="0"/>
              <a:t>Age :   Mean </a:t>
            </a:r>
            <a:r>
              <a:rPr lang="en-US" b="1" dirty="0" smtClean="0"/>
              <a:t>50</a:t>
            </a:r>
            <a:r>
              <a:rPr lang="en-US" dirty="0" smtClean="0"/>
              <a:t>, SD </a:t>
            </a:r>
            <a:r>
              <a:rPr lang="en-US" b="1" dirty="0" smtClean="0"/>
              <a:t>5</a:t>
            </a:r>
          </a:p>
          <a:p>
            <a:pPr lvl="1"/>
            <a:r>
              <a:rPr lang="en-US" dirty="0" smtClean="0"/>
              <a:t>Male:  </a:t>
            </a:r>
            <a:r>
              <a:rPr lang="en-US" b="1" dirty="0" smtClean="0"/>
              <a:t>60%</a:t>
            </a:r>
          </a:p>
          <a:p>
            <a:pPr lvl="2">
              <a:buNone/>
            </a:pPr>
            <a:endParaRPr lang="en-US" dirty="0" smtClean="0"/>
          </a:p>
          <a:p>
            <a:r>
              <a:rPr lang="en-US" dirty="0" smtClean="0"/>
              <a:t>Objectives (Implementation):</a:t>
            </a:r>
          </a:p>
          <a:p>
            <a:pPr lvl="1">
              <a:buNone/>
            </a:pPr>
            <a:r>
              <a:rPr lang="en-US" dirty="0" smtClean="0"/>
              <a:t>Age  Mean: 50 , Weight 1</a:t>
            </a:r>
          </a:p>
          <a:p>
            <a:pPr lvl="1">
              <a:buNone/>
            </a:pPr>
            <a:r>
              <a:rPr lang="en-US" dirty="0" smtClean="0"/>
              <a:t>Age  SD: 5 , Weight 1</a:t>
            </a:r>
          </a:p>
          <a:p>
            <a:pPr lvl="1">
              <a:buNone/>
            </a:pPr>
            <a:r>
              <a:rPr lang="en-US" dirty="0" smtClean="0"/>
              <a:t>Male: 0.6 , Weight 10</a:t>
            </a:r>
          </a:p>
          <a:p>
            <a:pPr lvl="1">
              <a:buNone/>
            </a:pPr>
            <a:endParaRPr lang="en-US" dirty="0" smtClean="0"/>
          </a:p>
          <a:p>
            <a:r>
              <a:rPr lang="en-US" dirty="0" smtClean="0"/>
              <a:t>Notes:</a:t>
            </a:r>
          </a:p>
          <a:p>
            <a:pPr lvl="1"/>
            <a:r>
              <a:rPr lang="en-US" dirty="0" smtClean="0"/>
              <a:t>Design matches results as much as possible</a:t>
            </a:r>
          </a:p>
          <a:p>
            <a:pPr lvl="1"/>
            <a:r>
              <a:rPr lang="en-US" dirty="0" smtClean="0"/>
              <a:t>The designer can study effect of constraints</a:t>
            </a:r>
          </a:p>
          <a:p>
            <a:pPr lvl="1"/>
            <a:r>
              <a:rPr lang="en-US" b="1" dirty="0" smtClean="0"/>
              <a:t>Table 1 can now be planned ahead!</a:t>
            </a:r>
            <a:endParaRPr lang="en-US" dirty="0" smtClean="0"/>
          </a:p>
        </p:txBody>
      </p:sp>
      <p:graphicFrame>
        <p:nvGraphicFramePr>
          <p:cNvPr id="4" name="Table 3"/>
          <p:cNvGraphicFramePr>
            <a:graphicFrameLocks noGrp="1"/>
          </p:cNvGraphicFramePr>
          <p:nvPr/>
        </p:nvGraphicFramePr>
        <p:xfrm>
          <a:off x="6375890" y="1600200"/>
          <a:ext cx="2082310" cy="3101686"/>
        </p:xfrm>
        <a:graphic>
          <a:graphicData uri="http://schemas.openxmlformats.org/drawingml/2006/table">
            <a:tbl>
              <a:tblPr firstRow="1" bandRow="1">
                <a:tableStyleId>{073A0DAA-6AF3-43AB-8588-CEC1D06C72B9}</a:tableStyleId>
              </a:tblPr>
              <a:tblGrid>
                <a:gridCol w="1347377"/>
                <a:gridCol w="734933"/>
              </a:tblGrid>
              <a:tr h="263236">
                <a:tc>
                  <a:txBody>
                    <a:bodyPr/>
                    <a:lstStyle/>
                    <a:p>
                      <a:pPr algn="ctr" fontAlgn="b"/>
                      <a:r>
                        <a:rPr lang="en-US" sz="1600" u="none" strike="noStrike" dirty="0"/>
                        <a:t>Age</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u="none" strike="noStrike" dirty="0"/>
                        <a:t>Male</a:t>
                      </a:r>
                      <a:endParaRPr lang="en-US" sz="1600" b="0" i="0" u="none" strike="noStrike" dirty="0">
                        <a:solidFill>
                          <a:srgbClr val="000000"/>
                        </a:solidFill>
                        <a:latin typeface="Calibri"/>
                      </a:endParaRPr>
                    </a:p>
                  </a:txBody>
                  <a:tcPr marL="9525" marR="9525" marT="9525" marB="0" anchor="b"/>
                </a:tc>
              </a:tr>
              <a:tr h="263236">
                <a:tc>
                  <a:txBody>
                    <a:bodyPr/>
                    <a:lstStyle/>
                    <a:p>
                      <a:pPr algn="r" fontAlgn="b"/>
                      <a:r>
                        <a:rPr lang="en-US" sz="1800" b="0" i="0" u="none" strike="noStrike">
                          <a:solidFill>
                            <a:srgbClr val="000000"/>
                          </a:solidFill>
                          <a:latin typeface="Calibri"/>
                        </a:rPr>
                        <a:t>50.8953429</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53.71135174</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52.86278825</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46.021901</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48.36662032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47.87355499</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45.11370607</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62.15347882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47.48350736</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45.93131347</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bl>
          </a:graphicData>
        </a:graphic>
      </p:graphicFrame>
      <p:sp>
        <p:nvSpPr>
          <p:cNvPr id="5" name="Right Arrow 4"/>
          <p:cNvSpPr/>
          <p:nvPr/>
        </p:nvSpPr>
        <p:spPr>
          <a:xfrm>
            <a:off x="4648200" y="3505200"/>
            <a:ext cx="1295400" cy="381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5943600" y="4800600"/>
            <a:ext cx="3124200" cy="1477328"/>
          </a:xfrm>
          <a:prstGeom prst="rect">
            <a:avLst/>
          </a:prstGeom>
          <a:noFill/>
        </p:spPr>
        <p:txBody>
          <a:bodyPr wrap="square" rtlCol="0">
            <a:spAutoFit/>
          </a:bodyPr>
          <a:lstStyle/>
          <a:p>
            <a:r>
              <a:rPr lang="en-US" dirty="0" smtClean="0"/>
              <a:t>Final population selected out of 1000 generated candidates:</a:t>
            </a:r>
          </a:p>
          <a:p>
            <a:r>
              <a:rPr lang="en-US" dirty="0" smtClean="0"/>
              <a:t>Age  Mean:  </a:t>
            </a:r>
            <a:r>
              <a:rPr lang="en-US" b="1" dirty="0" smtClean="0"/>
              <a:t>50.0</a:t>
            </a:r>
            <a:r>
              <a:rPr lang="en-US" dirty="0" smtClean="0"/>
              <a:t>4135649</a:t>
            </a:r>
          </a:p>
          <a:p>
            <a:r>
              <a:rPr lang="en-US" dirty="0" smtClean="0"/>
              <a:t>Age SD:         </a:t>
            </a:r>
            <a:r>
              <a:rPr lang="en-US" b="1" dirty="0" smtClean="0"/>
              <a:t>5.1</a:t>
            </a:r>
            <a:r>
              <a:rPr lang="en-US" dirty="0" smtClean="0"/>
              <a:t>66548964</a:t>
            </a:r>
          </a:p>
          <a:p>
            <a:r>
              <a:rPr lang="en-US" dirty="0" smtClean="0"/>
              <a:t>Male Mean: </a:t>
            </a:r>
            <a:r>
              <a:rPr lang="en-US" b="1" dirty="0" smtClean="0"/>
              <a:t>0.6</a:t>
            </a:r>
            <a:endParaRPr lang="en-US" b="1" dirty="0"/>
          </a:p>
        </p:txBody>
      </p:sp>
      <p:sp>
        <p:nvSpPr>
          <p:cNvPr id="12" name="Rectangle 11"/>
          <p:cNvSpPr/>
          <p:nvPr/>
        </p:nvSpPr>
        <p:spPr>
          <a:xfrm>
            <a:off x="1905000" y="2209800"/>
            <a:ext cx="1676400" cy="609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4038600" y="2286000"/>
            <a:ext cx="2133600" cy="914400"/>
          </a:xfrm>
          <a:prstGeom prst="wedgeEllipseCallout">
            <a:avLst>
              <a:gd name="adj1" fmla="val -77152"/>
              <a:gd name="adj2" fmla="val -1726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Design = Desired + Constraints</a:t>
            </a:r>
            <a:endParaRPr lang="en-US" b="1" dirty="0">
              <a:solidFill>
                <a:srgbClr val="FF0000"/>
              </a:solidFill>
            </a:endParaRPr>
          </a:p>
        </p:txBody>
      </p:sp>
      <p:sp>
        <p:nvSpPr>
          <p:cNvPr id="13" name="Rectangle 12"/>
          <p:cNvSpPr/>
          <p:nvPr/>
        </p:nvSpPr>
        <p:spPr>
          <a:xfrm>
            <a:off x="5943600" y="5410200"/>
            <a:ext cx="2667000" cy="838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a:off x="2133600" y="6019800"/>
            <a:ext cx="3581400" cy="457200"/>
          </a:xfrm>
          <a:prstGeom prst="wedgeEllipseCallout">
            <a:avLst>
              <a:gd name="adj1" fmla="val 55693"/>
              <a:gd name="adj2" fmla="val -70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Result to be Published</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left)">
                                      <p:cBhvr>
                                        <p:cTn id="10" dur="500"/>
                                        <p:tgtEl>
                                          <p:spTgt spid="3">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left)">
                                      <p:cBhvr>
                                        <p:cTn id="13" dur="500"/>
                                        <p:tgtEl>
                                          <p:spTgt spid="3">
                                            <p:txEl>
                                              <p:pRg st="7" end="7"/>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left)">
                                      <p:cBhvr>
                                        <p:cTn id="16" dur="500"/>
                                        <p:tgtEl>
                                          <p:spTgt spid="3">
                                            <p:txEl>
                                              <p:pRg st="8" end="8"/>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wipe(left)">
                                      <p:cBhvr>
                                        <p:cTn id="33" dur="500"/>
                                        <p:tgtEl>
                                          <p:spTgt spid="3">
                                            <p:txEl>
                                              <p:pRg st="10" end="10"/>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left)">
                                      <p:cBhvr>
                                        <p:cTn id="37" dur="500"/>
                                        <p:tgtEl>
                                          <p:spTgt spid="3">
                                            <p:txEl>
                                              <p:pRg st="11" end="1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500"/>
                                        <p:tgtEl>
                                          <p:spTgt spid="13"/>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left)">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wipe(left)">
                                      <p:cBhvr>
                                        <p:cTn id="6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animBg="1"/>
      <p:bldP spid="7"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Monte Carlo Simulation </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3" name="U-Turn Arrow 52"/>
          <p:cNvSpPr/>
          <p:nvPr/>
        </p:nvSpPr>
        <p:spPr>
          <a:xfrm flipH="1" flipV="1">
            <a:off x="609600" y="5410200"/>
            <a:ext cx="7848600" cy="1066800"/>
          </a:xfrm>
          <a:prstGeom prst="uturnArrow">
            <a:avLst>
              <a:gd name="adj1" fmla="val 15625"/>
              <a:gd name="adj2" fmla="val 19643"/>
              <a:gd name="adj3" fmla="val 28295"/>
              <a:gd name="adj4" fmla="val 29018"/>
              <a:gd name="adj5" fmla="val 100000"/>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tx1"/>
              </a:solidFill>
            </a:endParaRPr>
          </a:p>
        </p:txBody>
      </p:sp>
      <p:grpSp>
        <p:nvGrpSpPr>
          <p:cNvPr id="44" name="Group 126"/>
          <p:cNvGrpSpPr/>
          <p:nvPr/>
        </p:nvGrpSpPr>
        <p:grpSpPr>
          <a:xfrm>
            <a:off x="228600" y="914400"/>
            <a:ext cx="1219200" cy="1066800"/>
            <a:chOff x="152400" y="2971800"/>
            <a:chExt cx="990600" cy="914400"/>
          </a:xfrm>
        </p:grpSpPr>
        <p:sp>
          <p:nvSpPr>
            <p:cNvPr id="73" name="Oval 72"/>
            <p:cNvSpPr/>
            <p:nvPr/>
          </p:nvSpPr>
          <p:spPr>
            <a:xfrm>
              <a:off x="152400" y="2971800"/>
              <a:ext cx="990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74" name="Smiley Face 73"/>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miley Face 74"/>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miley Face 75"/>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miley Face 76"/>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02"/>
          <p:cNvGrpSpPr/>
          <p:nvPr/>
        </p:nvGrpSpPr>
        <p:grpSpPr>
          <a:xfrm>
            <a:off x="1676400" y="2286000"/>
            <a:ext cx="5943600" cy="3657600"/>
            <a:chOff x="1676400" y="2286000"/>
            <a:chExt cx="5943600" cy="3657600"/>
          </a:xfrm>
        </p:grpSpPr>
        <p:sp>
          <p:nvSpPr>
            <p:cNvPr id="87" name="Rounded Rectangle 86"/>
            <p:cNvSpPr/>
            <p:nvPr/>
          </p:nvSpPr>
          <p:spPr>
            <a:xfrm>
              <a:off x="1676400" y="2286000"/>
              <a:ext cx="5943600" cy="3657600"/>
            </a:xfrm>
            <a:prstGeom prst="roundRect">
              <a:avLst>
                <a:gd name="adj" fmla="val 28386"/>
              </a:avLst>
            </a:prstGeom>
            <a:solidFill>
              <a:srgbClr val="C9F1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2209800" y="2667000"/>
              <a:ext cx="42672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cision 4"/>
            <p:cNvSpPr/>
            <p:nvPr/>
          </p:nvSpPr>
          <p:spPr>
            <a:xfrm>
              <a:off x="3429000" y="3048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3124200" y="3276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62200" y="3048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4191000" y="3276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95800" y="3048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5486400" y="3048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3810000" y="28194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10000" y="28194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67400" y="28194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038600" y="33528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209800" y="3810000"/>
              <a:ext cx="42672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3429000" y="4191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3124200" y="4419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62200" y="4191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4191000" y="4419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495800" y="4191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5486400" y="4191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3810000" y="39624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810000" y="39624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67400" y="39624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038600" y="44958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209800" y="49530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3124200" y="5334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362200" y="5105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3429000" y="5105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2057400" y="53340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057400" y="4419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057400" y="3276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28800" y="4267200"/>
              <a:ext cx="2286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57400" y="32766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629400" y="4267200"/>
              <a:ext cx="2286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29400" y="32766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248400" y="3276600"/>
              <a:ext cx="381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248400" y="4419600"/>
              <a:ext cx="381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4191000" y="5334000"/>
              <a:ext cx="2438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858000" y="4038600"/>
              <a:ext cx="6096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5791200" y="26670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a:t>
              </a:r>
            </a:p>
            <a:p>
              <a:pPr algn="ctr"/>
              <a:r>
                <a:rPr lang="en-US" sz="1000" dirty="0" smtClean="0">
                  <a:solidFill>
                    <a:srgbClr val="00B050"/>
                  </a:solidFill>
                </a:rPr>
                <a:t>CHD</a:t>
              </a:r>
              <a:endParaRPr lang="en-US" sz="1000" dirty="0">
                <a:solidFill>
                  <a:srgbClr val="00B050"/>
                </a:solidFill>
              </a:endParaRPr>
            </a:p>
          </p:txBody>
        </p:sp>
        <p:sp>
          <p:nvSpPr>
            <p:cNvPr id="42" name="Rectangle 41"/>
            <p:cNvSpPr/>
            <p:nvPr/>
          </p:nvSpPr>
          <p:spPr>
            <a:xfrm>
              <a:off x="5791200" y="38100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a:t>
              </a:r>
            </a:p>
            <a:p>
              <a:pPr algn="ctr"/>
              <a:r>
                <a:rPr lang="en-US" sz="1000" dirty="0" smtClean="0">
                  <a:solidFill>
                    <a:srgbClr val="00B050"/>
                  </a:solidFill>
                </a:rPr>
                <a:t>Stroke</a:t>
              </a:r>
              <a:endParaRPr lang="en-US" sz="1000" dirty="0">
                <a:solidFill>
                  <a:srgbClr val="00B050"/>
                </a:solidFill>
              </a:endParaRPr>
            </a:p>
          </p:txBody>
        </p:sp>
        <p:sp>
          <p:nvSpPr>
            <p:cNvPr id="43" name="Rectangle 42"/>
            <p:cNvSpPr/>
            <p:nvPr/>
          </p:nvSpPr>
          <p:spPr>
            <a:xfrm>
              <a:off x="3886200" y="49530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a:t>
              </a:r>
            </a:p>
            <a:p>
              <a:pPr algn="ctr"/>
              <a:r>
                <a:rPr lang="en-US" sz="1000" dirty="0" smtClean="0">
                  <a:solidFill>
                    <a:srgbClr val="00B050"/>
                  </a:solidFill>
                </a:rPr>
                <a:t>Competing Mortality</a:t>
              </a:r>
              <a:endParaRPr lang="en-US" sz="1000" dirty="0">
                <a:solidFill>
                  <a:srgbClr val="00B050"/>
                </a:solidFill>
              </a:endParaRPr>
            </a:p>
          </p:txBody>
        </p:sp>
        <p:sp>
          <p:nvSpPr>
            <p:cNvPr id="88" name="TextBox 87"/>
            <p:cNvSpPr txBox="1"/>
            <p:nvPr/>
          </p:nvSpPr>
          <p:spPr>
            <a:xfrm>
              <a:off x="2438400" y="2297668"/>
              <a:ext cx="4038600" cy="369332"/>
            </a:xfrm>
            <a:prstGeom prst="rect">
              <a:avLst/>
            </a:prstGeom>
            <a:noFill/>
          </p:spPr>
          <p:txBody>
            <a:bodyPr wrap="square" rtlCol="0">
              <a:spAutoFit/>
            </a:bodyPr>
            <a:lstStyle/>
            <a:p>
              <a:pPr algn="ctr"/>
              <a:r>
                <a:rPr lang="en-US" b="1" dirty="0" err="1" smtClean="0"/>
                <a:t>Mutli</a:t>
              </a:r>
              <a:r>
                <a:rPr lang="en-US" b="1" dirty="0" smtClean="0"/>
                <a:t>-Process State Transitions</a:t>
              </a:r>
              <a:endParaRPr lang="en-US" b="1" dirty="0"/>
            </a:p>
          </p:txBody>
        </p:sp>
      </p:grpSp>
      <p:sp>
        <p:nvSpPr>
          <p:cNvPr id="89" name="Right Arrow 88"/>
          <p:cNvSpPr/>
          <p:nvPr/>
        </p:nvSpPr>
        <p:spPr>
          <a:xfrm rot="5400000">
            <a:off x="647700" y="20193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Right Arrow 89"/>
          <p:cNvSpPr/>
          <p:nvPr/>
        </p:nvSpPr>
        <p:spPr>
          <a:xfrm rot="5400000">
            <a:off x="647700" y="35433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TextBox 90"/>
          <p:cNvSpPr txBox="1"/>
          <p:nvPr/>
        </p:nvSpPr>
        <p:spPr>
          <a:xfrm>
            <a:off x="2438400" y="5943600"/>
            <a:ext cx="4038600" cy="369332"/>
          </a:xfrm>
          <a:prstGeom prst="rect">
            <a:avLst/>
          </a:prstGeom>
          <a:noFill/>
        </p:spPr>
        <p:txBody>
          <a:bodyPr wrap="square" rtlCol="0">
            <a:spAutoFit/>
          </a:bodyPr>
          <a:lstStyle/>
          <a:p>
            <a:pPr algn="ctr"/>
            <a:r>
              <a:rPr lang="en-US" dirty="0" smtClean="0"/>
              <a:t>Repeat Simulation Step</a:t>
            </a:r>
            <a:endParaRPr lang="en-US" dirty="0"/>
          </a:p>
        </p:txBody>
      </p:sp>
      <p:sp>
        <p:nvSpPr>
          <p:cNvPr id="95" name="Rectangular Callout 94"/>
          <p:cNvSpPr/>
          <p:nvPr/>
        </p:nvSpPr>
        <p:spPr>
          <a:xfrm>
            <a:off x="4343400" y="1066800"/>
            <a:ext cx="4724400" cy="838200"/>
          </a:xfrm>
          <a:prstGeom prst="wedgeRectCallout">
            <a:avLst>
              <a:gd name="adj1" fmla="val 39053"/>
              <a:gd name="adj2" fmla="val 28643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None/>
            </a:pPr>
            <a:r>
              <a:rPr lang="en-US" sz="1400" dirty="0" smtClean="0">
                <a:solidFill>
                  <a:schemeClr val="tx1"/>
                </a:solidFill>
                <a:latin typeface="Courier New" pitchFamily="49" charset="0"/>
                <a:cs typeface="Courier New" pitchFamily="49" charset="0"/>
              </a:rPr>
              <a:t>If random &lt; </a:t>
            </a:r>
            <a:r>
              <a:rPr lang="en-US" sz="1400" dirty="0" err="1" smtClean="0">
                <a:solidFill>
                  <a:schemeClr val="tx1"/>
                </a:solidFill>
                <a:latin typeface="Courier New" pitchFamily="49" charset="0"/>
                <a:cs typeface="Courier New" pitchFamily="49" charset="0"/>
              </a:rPr>
              <a:t>OccurrenceProbability</a:t>
            </a:r>
            <a:r>
              <a:rPr lang="en-US" sz="1400" dirty="0" smtClean="0">
                <a:solidFill>
                  <a:schemeClr val="tx1"/>
                </a:solidFill>
                <a:latin typeface="Courier New" pitchFamily="49" charset="0"/>
                <a:cs typeface="Courier New" pitchFamily="49" charset="0"/>
              </a:rPr>
              <a:t>: </a:t>
            </a:r>
          </a:p>
          <a:p>
            <a:pPr marL="171450" lvl="1">
              <a:buNone/>
            </a:pPr>
            <a:r>
              <a:rPr lang="en-US" sz="1400" dirty="0" smtClean="0">
                <a:solidFill>
                  <a:schemeClr val="tx1"/>
                </a:solidFill>
                <a:latin typeface="Courier New" pitchFamily="49" charset="0"/>
                <a:cs typeface="Courier New" pitchFamily="49" charset="0"/>
              </a:rPr>
              <a:t>    </a:t>
            </a:r>
            <a:r>
              <a:rPr lang="en-US" sz="1400" dirty="0" err="1" smtClean="0">
                <a:solidFill>
                  <a:schemeClr val="tx1"/>
                </a:solidFill>
                <a:latin typeface="Courier New" pitchFamily="49" charset="0"/>
                <a:cs typeface="Courier New" pitchFamily="49" charset="0"/>
              </a:rPr>
              <a:t>AffectedParameter</a:t>
            </a:r>
            <a:r>
              <a:rPr lang="en-US" sz="1400" dirty="0" smtClean="0">
                <a:solidFill>
                  <a:schemeClr val="tx1"/>
                </a:solidFill>
                <a:latin typeface="Courier New" pitchFamily="49" charset="0"/>
                <a:cs typeface="Courier New" pitchFamily="49" charset="0"/>
              </a:rPr>
              <a:t> = </a:t>
            </a:r>
            <a:r>
              <a:rPr lang="en-US" sz="1400" dirty="0" err="1" smtClean="0">
                <a:solidFill>
                  <a:schemeClr val="tx1"/>
                </a:solidFill>
                <a:latin typeface="Courier New" pitchFamily="49" charset="0"/>
                <a:cs typeface="Courier New" pitchFamily="49" charset="0"/>
              </a:rPr>
              <a:t>DefinedExpression</a:t>
            </a:r>
            <a:endParaRPr lang="en-US" sz="1400" dirty="0" smtClean="0">
              <a:solidFill>
                <a:schemeClr val="tx1"/>
              </a:solidFill>
              <a:latin typeface="Courier New" pitchFamily="49" charset="0"/>
              <a:cs typeface="Courier New" pitchFamily="49" charset="0"/>
            </a:endParaRPr>
          </a:p>
        </p:txBody>
      </p:sp>
      <p:sp>
        <p:nvSpPr>
          <p:cNvPr id="98" name="Vertical Scroll 97"/>
          <p:cNvSpPr/>
          <p:nvPr/>
        </p:nvSpPr>
        <p:spPr>
          <a:xfrm>
            <a:off x="152400" y="2362200"/>
            <a:ext cx="1371600" cy="1143000"/>
          </a:xfrm>
          <a:prstGeom prst="verticalScroll">
            <a:avLst>
              <a:gd name="adj" fmla="val 10596"/>
            </a:avLst>
          </a:prstGeom>
          <a:solidFill>
            <a:srgbClr val="C9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Init</a:t>
            </a:r>
          </a:p>
          <a:p>
            <a:pPr algn="ctr"/>
            <a:r>
              <a:rPr lang="en-US" sz="1600" b="1" dirty="0" smtClean="0">
                <a:solidFill>
                  <a:schemeClr val="tx1"/>
                </a:solidFill>
              </a:rPr>
              <a:t>Rules</a:t>
            </a:r>
            <a:endParaRPr lang="en-US" sz="1600" b="1" dirty="0">
              <a:solidFill>
                <a:schemeClr val="tx1"/>
              </a:solidFill>
            </a:endParaRPr>
          </a:p>
        </p:txBody>
      </p:sp>
      <p:sp>
        <p:nvSpPr>
          <p:cNvPr id="101" name="Oval Callout 100"/>
          <p:cNvSpPr/>
          <p:nvPr/>
        </p:nvSpPr>
        <p:spPr>
          <a:xfrm>
            <a:off x="7315200" y="5638800"/>
            <a:ext cx="838200" cy="609600"/>
          </a:xfrm>
          <a:prstGeom prst="wedgeEllipseCallout">
            <a:avLst>
              <a:gd name="adj1" fmla="val 30303"/>
              <a:gd name="adj2" fmla="val -8359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Cost </a:t>
            </a:r>
            <a:r>
              <a:rPr lang="en-US" dirty="0" err="1" smtClean="0">
                <a:solidFill>
                  <a:schemeClr val="tx1"/>
                </a:solidFill>
              </a:rPr>
              <a:t>QoL</a:t>
            </a:r>
            <a:endParaRPr lang="en-US" dirty="0">
              <a:solidFill>
                <a:schemeClr val="tx1"/>
              </a:solidFill>
            </a:endParaRPr>
          </a:p>
        </p:txBody>
      </p:sp>
      <p:sp>
        <p:nvSpPr>
          <p:cNvPr id="102" name="Oval Callout 101"/>
          <p:cNvSpPr/>
          <p:nvPr/>
        </p:nvSpPr>
        <p:spPr>
          <a:xfrm>
            <a:off x="990600" y="5943600"/>
            <a:ext cx="1752600" cy="304800"/>
          </a:xfrm>
          <a:prstGeom prst="wedgeEllipseCallout">
            <a:avLst>
              <a:gd name="adj1" fmla="val -30209"/>
              <a:gd name="adj2" fmla="val -22656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Biomarkers</a:t>
            </a:r>
            <a:endParaRPr lang="en-US" dirty="0">
              <a:solidFill>
                <a:schemeClr val="tx1"/>
              </a:solidFill>
            </a:endParaRPr>
          </a:p>
        </p:txBody>
      </p:sp>
      <p:sp>
        <p:nvSpPr>
          <p:cNvPr id="85" name="Right Arrow 84"/>
          <p:cNvSpPr/>
          <p:nvPr/>
        </p:nvSpPr>
        <p:spPr>
          <a:xfrm>
            <a:off x="7467600" y="41148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ight Arrow 50"/>
          <p:cNvSpPr/>
          <p:nvPr/>
        </p:nvSpPr>
        <p:spPr>
          <a:xfrm>
            <a:off x="1371600" y="41148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Vertical Scroll 96"/>
          <p:cNvSpPr/>
          <p:nvPr/>
        </p:nvSpPr>
        <p:spPr>
          <a:xfrm>
            <a:off x="152400" y="3886200"/>
            <a:ext cx="1371600" cy="1524000"/>
          </a:xfrm>
          <a:prstGeom prst="verticalScroll">
            <a:avLst>
              <a:gd name="adj" fmla="val 10596"/>
            </a:avLst>
          </a:prstGeom>
          <a:solidFill>
            <a:srgbClr val="C9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Pre</a:t>
            </a:r>
          </a:p>
          <a:p>
            <a:pPr algn="ctr"/>
            <a:r>
              <a:rPr lang="en-US" sz="1600" b="1" dirty="0" smtClean="0">
                <a:solidFill>
                  <a:schemeClr val="tx1"/>
                </a:solidFill>
              </a:rPr>
              <a:t>State Transition Rules</a:t>
            </a:r>
            <a:endParaRPr lang="en-US" sz="1600" b="1" dirty="0">
              <a:solidFill>
                <a:schemeClr val="tx1"/>
              </a:solidFill>
            </a:endParaRPr>
          </a:p>
        </p:txBody>
      </p:sp>
      <p:sp>
        <p:nvSpPr>
          <p:cNvPr id="46" name="Vertical Scroll 45"/>
          <p:cNvSpPr/>
          <p:nvPr/>
        </p:nvSpPr>
        <p:spPr>
          <a:xfrm>
            <a:off x="7696200" y="3886200"/>
            <a:ext cx="1371600" cy="1524000"/>
          </a:xfrm>
          <a:prstGeom prst="verticalScroll">
            <a:avLst>
              <a:gd name="adj" fmla="val 10596"/>
            </a:avLst>
          </a:prstGeom>
          <a:solidFill>
            <a:srgbClr val="C9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Post</a:t>
            </a:r>
          </a:p>
          <a:p>
            <a:pPr algn="ctr"/>
            <a:r>
              <a:rPr lang="en-US" sz="1600" b="1" dirty="0" smtClean="0">
                <a:solidFill>
                  <a:schemeClr val="tx1"/>
                </a:solidFill>
              </a:rPr>
              <a:t>State Transition Rules</a:t>
            </a:r>
            <a:endParaRPr lang="en-US" sz="1600" b="1" dirty="0">
              <a:solidFill>
                <a:schemeClr val="tx1"/>
              </a:solidFill>
            </a:endParaRPr>
          </a:p>
        </p:txBody>
      </p:sp>
      <p:sp>
        <p:nvSpPr>
          <p:cNvPr id="104" name="Rectangular Callout 103"/>
          <p:cNvSpPr/>
          <p:nvPr/>
        </p:nvSpPr>
        <p:spPr>
          <a:xfrm>
            <a:off x="4343400" y="1066800"/>
            <a:ext cx="4724400" cy="838200"/>
          </a:xfrm>
          <a:prstGeom prst="wedgeRectCallout">
            <a:avLst>
              <a:gd name="adj1" fmla="val -107016"/>
              <a:gd name="adj2" fmla="val 10575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None/>
            </a:pPr>
            <a:r>
              <a:rPr lang="en-US" sz="1400" dirty="0" smtClean="0">
                <a:solidFill>
                  <a:schemeClr val="tx1"/>
                </a:solidFill>
                <a:latin typeface="Courier New" pitchFamily="49" charset="0"/>
                <a:cs typeface="Courier New" pitchFamily="49" charset="0"/>
              </a:rPr>
              <a:t>If random &lt; </a:t>
            </a:r>
            <a:r>
              <a:rPr lang="en-US" sz="1400" dirty="0" err="1" smtClean="0">
                <a:solidFill>
                  <a:schemeClr val="tx1"/>
                </a:solidFill>
                <a:latin typeface="Courier New" pitchFamily="49" charset="0"/>
                <a:cs typeface="Courier New" pitchFamily="49" charset="0"/>
              </a:rPr>
              <a:t>OccurrenceProbability</a:t>
            </a:r>
            <a:r>
              <a:rPr lang="en-US" sz="1400" dirty="0" smtClean="0">
                <a:solidFill>
                  <a:schemeClr val="tx1"/>
                </a:solidFill>
                <a:latin typeface="Courier New" pitchFamily="49" charset="0"/>
                <a:cs typeface="Courier New" pitchFamily="49" charset="0"/>
              </a:rPr>
              <a:t>: </a:t>
            </a:r>
          </a:p>
          <a:p>
            <a:pPr marL="171450" lvl="1">
              <a:buNone/>
            </a:pPr>
            <a:r>
              <a:rPr lang="en-US" sz="1400" dirty="0" smtClean="0">
                <a:solidFill>
                  <a:schemeClr val="tx1"/>
                </a:solidFill>
                <a:latin typeface="Courier New" pitchFamily="49" charset="0"/>
                <a:cs typeface="Courier New" pitchFamily="49" charset="0"/>
              </a:rPr>
              <a:t>    </a:t>
            </a:r>
            <a:r>
              <a:rPr lang="en-US" sz="1400" dirty="0" err="1" smtClean="0">
                <a:solidFill>
                  <a:schemeClr val="tx1"/>
                </a:solidFill>
                <a:latin typeface="Courier New" pitchFamily="49" charset="0"/>
                <a:cs typeface="Courier New" pitchFamily="49" charset="0"/>
              </a:rPr>
              <a:t>AffectedParameter</a:t>
            </a:r>
            <a:r>
              <a:rPr lang="en-US" sz="1400" dirty="0" smtClean="0">
                <a:solidFill>
                  <a:schemeClr val="tx1"/>
                </a:solidFill>
                <a:latin typeface="Courier New" pitchFamily="49" charset="0"/>
                <a:cs typeface="Courier New" pitchFamily="49" charset="0"/>
              </a:rPr>
              <a:t> = </a:t>
            </a:r>
            <a:r>
              <a:rPr lang="en-US" sz="1400" dirty="0" err="1" smtClean="0">
                <a:solidFill>
                  <a:schemeClr val="tx1"/>
                </a:solidFill>
                <a:latin typeface="Courier New" pitchFamily="49" charset="0"/>
                <a:cs typeface="Courier New" pitchFamily="49" charset="0"/>
              </a:rPr>
              <a:t>DefinedExpression</a:t>
            </a:r>
            <a:endParaRPr lang="en-US" sz="1400" dirty="0" smtClean="0">
              <a:solidFill>
                <a:schemeClr val="tx1"/>
              </a:solidFill>
              <a:latin typeface="Courier New" pitchFamily="49" charset="0"/>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500"/>
                                        <p:tgtEl>
                                          <p:spTgt spid="8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ipe(up)">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up)">
                                      <p:cBhvr>
                                        <p:cTn id="19" dur="500"/>
                                        <p:tgtEl>
                                          <p:spTgt spid="9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up)">
                                      <p:cBhvr>
                                        <p:cTn id="23" dur="500"/>
                                        <p:tgtEl>
                                          <p:spTgt spid="9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500"/>
                                        <p:tgtEl>
                                          <p:spTgt spid="46"/>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right)">
                                      <p:cBhvr>
                                        <p:cTn id="39" dur="500"/>
                                        <p:tgtEl>
                                          <p:spTgt spid="5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wipe(right)">
                                      <p:cBhvr>
                                        <p:cTn id="42" dur="500"/>
                                        <p:tgtEl>
                                          <p:spTgt spid="9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9" grpId="0" animBg="1"/>
      <p:bldP spid="90" grpId="0" animBg="1"/>
      <p:bldP spid="91" grpId="0"/>
      <p:bldP spid="95" grpId="0" animBg="1"/>
      <p:bldP spid="98" grpId="0" animBg="1"/>
      <p:bldP spid="101" grpId="0" animBg="1"/>
      <p:bldP spid="102" grpId="0" animBg="1"/>
      <p:bldP spid="85" grpId="0" animBg="1"/>
      <p:bldP spid="51" grpId="0" animBg="1"/>
      <p:bldP spid="97" grpId="0" animBg="1"/>
      <p:bldP spid="46" grpId="0" animBg="1"/>
      <p:bldP spid="10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Fitness Matrix</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36866" name="Picture 2"/>
          <p:cNvPicPr>
            <a:picLocks noChangeAspect="1" noChangeArrowheads="1"/>
          </p:cNvPicPr>
          <p:nvPr/>
        </p:nvPicPr>
        <p:blipFill>
          <a:blip r:embed="rId2" cstate="print"/>
          <a:srcRect/>
          <a:stretch>
            <a:fillRect/>
          </a:stretch>
        </p:blipFill>
        <p:spPr bwMode="auto">
          <a:xfrm>
            <a:off x="609600" y="1295400"/>
            <a:ext cx="7991475" cy="4972050"/>
          </a:xfrm>
          <a:prstGeom prst="rect">
            <a:avLst/>
          </a:prstGeom>
          <a:noFill/>
          <a:ln w="9525">
            <a:noFill/>
            <a:miter lim="800000"/>
            <a:headEnd/>
            <a:tailEnd/>
          </a:ln>
        </p:spPr>
      </p:pic>
      <p:sp>
        <p:nvSpPr>
          <p:cNvPr id="5" name="TextBox 4"/>
          <p:cNvSpPr txBox="1"/>
          <p:nvPr/>
        </p:nvSpPr>
        <p:spPr>
          <a:xfrm>
            <a:off x="838200" y="5867400"/>
            <a:ext cx="3962400" cy="461665"/>
          </a:xfrm>
          <a:prstGeom prst="rect">
            <a:avLst/>
          </a:prstGeom>
          <a:noFill/>
        </p:spPr>
        <p:txBody>
          <a:bodyPr wrap="square" rtlCol="0">
            <a:spAutoFit/>
          </a:bodyPr>
          <a:lstStyle/>
          <a:p>
            <a:pPr algn="ctr"/>
            <a:r>
              <a:rPr lang="en-US" sz="2400" b="1" dirty="0" smtClean="0"/>
              <a:t>Date Correction</a:t>
            </a:r>
            <a:endParaRPr lang="en-US" sz="2400" b="1" dirty="0"/>
          </a:p>
        </p:txBody>
      </p:sp>
      <p:sp>
        <p:nvSpPr>
          <p:cNvPr id="6" name="TextBox 5"/>
          <p:cNvSpPr txBox="1"/>
          <p:nvPr/>
        </p:nvSpPr>
        <p:spPr>
          <a:xfrm>
            <a:off x="990600" y="1214735"/>
            <a:ext cx="3505200" cy="461665"/>
          </a:xfrm>
          <a:prstGeom prst="rect">
            <a:avLst/>
          </a:prstGeom>
          <a:noFill/>
        </p:spPr>
        <p:txBody>
          <a:bodyPr wrap="square" rtlCol="0">
            <a:spAutoFit/>
          </a:bodyPr>
          <a:lstStyle/>
          <a:p>
            <a:pPr algn="ctr"/>
            <a:r>
              <a:rPr lang="en-US" sz="2400" b="1" dirty="0" smtClean="0"/>
              <a:t>Raw Models</a:t>
            </a:r>
            <a:endParaRPr lang="en-US" sz="2400" b="1" dirty="0"/>
          </a:p>
        </p:txBody>
      </p:sp>
      <p:sp>
        <p:nvSpPr>
          <p:cNvPr id="7" name="TextBox 6"/>
          <p:cNvSpPr txBox="1"/>
          <p:nvPr/>
        </p:nvSpPr>
        <p:spPr>
          <a:xfrm>
            <a:off x="4572000" y="1214735"/>
            <a:ext cx="3886200" cy="461665"/>
          </a:xfrm>
          <a:prstGeom prst="rect">
            <a:avLst/>
          </a:prstGeom>
          <a:noFill/>
        </p:spPr>
        <p:txBody>
          <a:bodyPr wrap="square" rtlCol="0">
            <a:spAutoFit/>
          </a:bodyPr>
          <a:lstStyle/>
          <a:p>
            <a:pPr algn="ctr"/>
            <a:r>
              <a:rPr lang="en-US" sz="2400" b="1" dirty="0" err="1" smtClean="0"/>
              <a:t>BioMarker</a:t>
            </a:r>
            <a:r>
              <a:rPr lang="en-US" sz="2400" b="1" dirty="0" smtClean="0"/>
              <a:t> Correction</a:t>
            </a:r>
            <a:endParaRPr lang="en-US" sz="2400" b="1" dirty="0"/>
          </a:p>
        </p:txBody>
      </p:sp>
      <p:sp>
        <p:nvSpPr>
          <p:cNvPr id="8" name="TextBox 7"/>
          <p:cNvSpPr txBox="1"/>
          <p:nvPr/>
        </p:nvSpPr>
        <p:spPr>
          <a:xfrm>
            <a:off x="4419600" y="5867400"/>
            <a:ext cx="4343400" cy="461665"/>
          </a:xfrm>
          <a:prstGeom prst="rect">
            <a:avLst/>
          </a:prstGeom>
          <a:noFill/>
        </p:spPr>
        <p:txBody>
          <a:bodyPr wrap="square" rtlCol="0">
            <a:spAutoFit/>
          </a:bodyPr>
          <a:lstStyle/>
          <a:p>
            <a:pPr algn="ctr"/>
            <a:r>
              <a:rPr lang="en-US" sz="2400" b="1" dirty="0" err="1" smtClean="0"/>
              <a:t>Date+BioMarker</a:t>
            </a:r>
            <a:r>
              <a:rPr lang="en-US" sz="2400" b="1" dirty="0" smtClean="0"/>
              <a:t> Correction</a:t>
            </a:r>
            <a:endParaRPr lang="en-US" sz="2400" b="1" dirty="0"/>
          </a:p>
        </p:txBody>
      </p:sp>
      <p:sp>
        <p:nvSpPr>
          <p:cNvPr id="10" name="TextBox 9"/>
          <p:cNvSpPr txBox="1"/>
          <p:nvPr/>
        </p:nvSpPr>
        <p:spPr>
          <a:xfrm rot="16200000">
            <a:off x="-268189" y="1833890"/>
            <a:ext cx="1295400" cy="523220"/>
          </a:xfrm>
          <a:prstGeom prst="rect">
            <a:avLst/>
          </a:prstGeom>
          <a:noFill/>
        </p:spPr>
        <p:txBody>
          <a:bodyPr wrap="square" rtlCol="0">
            <a:spAutoFit/>
          </a:bodyPr>
          <a:lstStyle/>
          <a:p>
            <a:pPr algn="ctr"/>
            <a:r>
              <a:rPr lang="en-US" sz="1400" b="1" dirty="0" smtClean="0"/>
              <a:t>Biomarkers Independent</a:t>
            </a:r>
            <a:endParaRPr lang="en-US" sz="1400" b="1" dirty="0"/>
          </a:p>
        </p:txBody>
      </p:sp>
      <p:sp>
        <p:nvSpPr>
          <p:cNvPr id="11" name="TextBox 10"/>
          <p:cNvSpPr txBox="1"/>
          <p:nvPr/>
        </p:nvSpPr>
        <p:spPr>
          <a:xfrm rot="16200000">
            <a:off x="-169277" y="3014989"/>
            <a:ext cx="1066800" cy="523220"/>
          </a:xfrm>
          <a:prstGeom prst="rect">
            <a:avLst/>
          </a:prstGeom>
          <a:noFill/>
        </p:spPr>
        <p:txBody>
          <a:bodyPr wrap="square" rtlCol="0">
            <a:spAutoFit/>
          </a:bodyPr>
          <a:lstStyle/>
          <a:p>
            <a:pPr algn="ctr"/>
            <a:r>
              <a:rPr lang="en-US" sz="1400" b="1" dirty="0" smtClean="0"/>
              <a:t>Fully Correlated</a:t>
            </a:r>
            <a:endParaRPr lang="en-US" sz="1400" b="1" dirty="0"/>
          </a:p>
        </p:txBody>
      </p:sp>
      <p:sp>
        <p:nvSpPr>
          <p:cNvPr id="14" name="TextBox 13"/>
          <p:cNvSpPr txBox="1"/>
          <p:nvPr/>
        </p:nvSpPr>
        <p:spPr>
          <a:xfrm rot="16200000">
            <a:off x="6284267" y="3617267"/>
            <a:ext cx="4953000" cy="461665"/>
          </a:xfrm>
          <a:prstGeom prst="rect">
            <a:avLst/>
          </a:prstGeom>
          <a:noFill/>
        </p:spPr>
        <p:txBody>
          <a:bodyPr wrap="square" rtlCol="0">
            <a:spAutoFit/>
          </a:bodyPr>
          <a:lstStyle/>
          <a:p>
            <a:pPr algn="ctr"/>
            <a:r>
              <a:rPr lang="en-US" sz="2400" b="1" dirty="0" smtClean="0"/>
              <a:t> 8 Populations = 40 cohorts x 2</a:t>
            </a:r>
            <a:endParaRPr lang="en-US" sz="2400" b="1" dirty="0"/>
          </a:p>
        </p:txBody>
      </p:sp>
      <p:sp>
        <p:nvSpPr>
          <p:cNvPr id="15" name="TextBox 14"/>
          <p:cNvSpPr txBox="1"/>
          <p:nvPr/>
        </p:nvSpPr>
        <p:spPr>
          <a:xfrm>
            <a:off x="2362200" y="6172200"/>
            <a:ext cx="4343400" cy="461665"/>
          </a:xfrm>
          <a:prstGeom prst="rect">
            <a:avLst/>
          </a:prstGeom>
          <a:noFill/>
        </p:spPr>
        <p:txBody>
          <a:bodyPr wrap="square" rtlCol="0">
            <a:spAutoFit/>
          </a:bodyPr>
          <a:lstStyle/>
          <a:p>
            <a:pPr algn="ctr"/>
            <a:r>
              <a:rPr lang="en-US" sz="2400" b="1" dirty="0" smtClean="0"/>
              <a:t>50 Models x 4 Assumptions</a:t>
            </a:r>
            <a:endParaRPr lang="en-US" sz="2400" b="1" dirty="0"/>
          </a:p>
        </p:txBody>
      </p:sp>
      <p:sp>
        <p:nvSpPr>
          <p:cNvPr id="16" name="TextBox 15"/>
          <p:cNvSpPr txBox="1"/>
          <p:nvPr/>
        </p:nvSpPr>
        <p:spPr>
          <a:xfrm rot="16200000">
            <a:off x="-294502" y="4119890"/>
            <a:ext cx="1295400" cy="523220"/>
          </a:xfrm>
          <a:prstGeom prst="rect">
            <a:avLst/>
          </a:prstGeom>
          <a:noFill/>
        </p:spPr>
        <p:txBody>
          <a:bodyPr wrap="square" rtlCol="0">
            <a:spAutoFit/>
          </a:bodyPr>
          <a:lstStyle/>
          <a:p>
            <a:pPr algn="ctr"/>
            <a:r>
              <a:rPr lang="en-US" sz="1400" b="1" dirty="0" smtClean="0"/>
              <a:t>Biomarkers Independent</a:t>
            </a:r>
            <a:endParaRPr lang="en-US" sz="1400" b="1" dirty="0"/>
          </a:p>
        </p:txBody>
      </p:sp>
      <p:sp>
        <p:nvSpPr>
          <p:cNvPr id="17" name="TextBox 16"/>
          <p:cNvSpPr txBox="1"/>
          <p:nvPr/>
        </p:nvSpPr>
        <p:spPr>
          <a:xfrm rot="16200000">
            <a:off x="-195590" y="5300989"/>
            <a:ext cx="1066800" cy="523220"/>
          </a:xfrm>
          <a:prstGeom prst="rect">
            <a:avLst/>
          </a:prstGeom>
          <a:noFill/>
        </p:spPr>
        <p:txBody>
          <a:bodyPr wrap="square" rtlCol="0">
            <a:spAutoFit/>
          </a:bodyPr>
          <a:lstStyle/>
          <a:p>
            <a:pPr algn="ctr"/>
            <a:r>
              <a:rPr lang="en-US" sz="1400" b="1" dirty="0" smtClean="0"/>
              <a:t>Fully Correlated</a:t>
            </a:r>
            <a:endParaRPr lang="en-US" sz="1400" b="1" dirty="0"/>
          </a:p>
        </p:txBody>
      </p:sp>
      <p:cxnSp>
        <p:nvCxnSpPr>
          <p:cNvPr id="19" name="Straight Connector 18"/>
          <p:cNvCxnSpPr/>
          <p:nvPr/>
        </p:nvCxnSpPr>
        <p:spPr>
          <a:xfrm>
            <a:off x="0" y="2667000"/>
            <a:ext cx="861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37" y="4885508"/>
            <a:ext cx="861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30996" y="1313510"/>
            <a:ext cx="0" cy="495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151" y="3780263"/>
            <a:ext cx="8610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6800" y="3124200"/>
            <a:ext cx="7543800" cy="369332"/>
          </a:xfrm>
          <a:prstGeom prst="rect">
            <a:avLst/>
          </a:prstGeom>
          <a:noFill/>
        </p:spPr>
        <p:txBody>
          <a:bodyPr wrap="square" rtlCol="0">
            <a:spAutoFit/>
          </a:bodyPr>
          <a:lstStyle/>
          <a:p>
            <a:pPr algn="ctr"/>
            <a:r>
              <a:rPr lang="en-US" b="1" dirty="0" smtClean="0">
                <a:solidFill>
                  <a:schemeClr val="bg1"/>
                </a:solidFill>
              </a:rPr>
              <a:t>Unexplained</a:t>
            </a:r>
            <a:endParaRPr lang="en-US" b="1" dirty="0">
              <a:solidFill>
                <a:schemeClr val="bg1"/>
              </a:solidFill>
            </a:endParaRPr>
          </a:p>
        </p:txBody>
      </p:sp>
      <p:sp>
        <p:nvSpPr>
          <p:cNvPr id="39" name="TextBox 38"/>
          <p:cNvSpPr txBox="1"/>
          <p:nvPr/>
        </p:nvSpPr>
        <p:spPr>
          <a:xfrm rot="16200000">
            <a:off x="1365766" y="4654034"/>
            <a:ext cx="2209800" cy="369332"/>
          </a:xfrm>
          <a:prstGeom prst="rect">
            <a:avLst/>
          </a:prstGeom>
          <a:noFill/>
        </p:spPr>
        <p:txBody>
          <a:bodyPr wrap="square" rtlCol="0">
            <a:spAutoFit/>
          </a:bodyPr>
          <a:lstStyle/>
          <a:p>
            <a:pPr algn="ctr"/>
            <a:r>
              <a:rPr lang="en-US" b="1" dirty="0" smtClean="0">
                <a:solidFill>
                  <a:schemeClr val="bg1"/>
                </a:solidFill>
              </a:rPr>
              <a:t>Best Model</a:t>
            </a:r>
            <a:endParaRPr lang="en-US" b="1" dirty="0">
              <a:solidFill>
                <a:schemeClr val="bg1"/>
              </a:solidFill>
            </a:endParaRPr>
          </a:p>
        </p:txBody>
      </p:sp>
      <p:sp>
        <p:nvSpPr>
          <p:cNvPr id="21" name="TextBox 20"/>
          <p:cNvSpPr txBox="1"/>
          <p:nvPr/>
        </p:nvSpPr>
        <p:spPr>
          <a:xfrm>
            <a:off x="0" y="6581001"/>
            <a:ext cx="7086600" cy="276999"/>
          </a:xfrm>
          <a:prstGeom prst="rect">
            <a:avLst/>
          </a:prstGeom>
          <a:noFill/>
        </p:spPr>
        <p:txBody>
          <a:bodyPr wrap="square" rtlCol="0">
            <a:spAutoFit/>
          </a:bodyPr>
          <a:lstStyle/>
          <a:p>
            <a:r>
              <a:rPr lang="en-US" sz="1200" dirty="0" smtClean="0"/>
              <a:t>Version 22 -  MIST_RefModel_2014_04_29_MATRIX_TraceBack.zip</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Horizont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par>
                                <p:cTn id="44" presetID="22" presetClass="entr" presetSubtype="2"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right)">
                                      <p:cBhvr>
                                        <p:cTn id="46" dur="500"/>
                                        <p:tgtEl>
                                          <p:spTgt spid="22"/>
                                        </p:tgtEl>
                                      </p:cBhvr>
                                    </p:animEffect>
                                  </p:childTnLst>
                                </p:cTn>
                              </p:par>
                            </p:childTnLst>
                          </p:cTn>
                        </p:par>
                        <p:par>
                          <p:cTn id="47" fill="hold">
                            <p:stCondLst>
                              <p:cond delay="500"/>
                            </p:stCondLst>
                            <p:childTnLst>
                              <p:par>
                                <p:cTn id="48" presetID="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0-#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0-#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0-#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strVal val="#ppt_x"/>
                                          </p:val>
                                        </p:tav>
                                        <p:tav tm="100000">
                                          <p:val>
                                            <p:strVal val="#ppt_x"/>
                                          </p:val>
                                        </p:tav>
                                      </p:tavLst>
                                    </p:anim>
                                    <p:anim calcmode="lin" valueType="num">
                                      <p:cBhvr>
                                        <p:cTn id="71" dur="450" decel="100000" fill="hold"/>
                                        <p:tgtEl>
                                          <p:spTgt spid="39"/>
                                        </p:tgtEl>
                                        <p:attrNameLst>
                                          <p:attrName>ppt_y</p:attrName>
                                        </p:attrNameLst>
                                      </p:cBhvr>
                                      <p:tavLst>
                                        <p:tav tm="0">
                                          <p:val>
                                            <p:strVal val="#ppt_y+1"/>
                                          </p:val>
                                        </p:tav>
                                        <p:tav tm="100000">
                                          <p:val>
                                            <p:strVal val="#ppt_y-.03"/>
                                          </p:val>
                                        </p:tav>
                                      </p:tavLst>
                                    </p:anim>
                                    <p:anim calcmode="lin" valueType="num">
                                      <p:cBhvr>
                                        <p:cTn id="72"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8" presetClass="entr" presetSubtype="0" accel="50000" fill="hold" grpId="0" nodeType="clickEffect">
                                  <p:stCondLst>
                                    <p:cond delay="0"/>
                                  </p:stCondLst>
                                  <p:iterate type="lt">
                                    <p:tmPct val="50000"/>
                                  </p:iterate>
                                  <p:childTnLst>
                                    <p:set>
                                      <p:cBhvr>
                                        <p:cTn id="76" dur="1" fill="hold">
                                          <p:stCondLst>
                                            <p:cond delay="0"/>
                                          </p:stCondLst>
                                        </p:cTn>
                                        <p:tgtEl>
                                          <p:spTgt spid="38"/>
                                        </p:tgtEl>
                                        <p:attrNameLst>
                                          <p:attrName>style.visibility</p:attrName>
                                        </p:attrNameLst>
                                      </p:cBhvr>
                                      <p:to>
                                        <p:strVal val="visible"/>
                                      </p:to>
                                    </p:set>
                                    <p:set>
                                      <p:cBhvr>
                                        <p:cTn id="77" dur="228" fill="hold">
                                          <p:stCondLst>
                                            <p:cond delay="0"/>
                                          </p:stCondLst>
                                        </p:cTn>
                                        <p:tgtEl>
                                          <p:spTgt spid="38"/>
                                        </p:tgtEl>
                                        <p:attrNameLst>
                                          <p:attrName>style.rotation</p:attrName>
                                        </p:attrNameLst>
                                      </p:cBhvr>
                                      <p:to>
                                        <p:strVal val="-45.0"/>
                                      </p:to>
                                    </p:set>
                                    <p:anim calcmode="lin" valueType="num">
                                      <p:cBhvr>
                                        <p:cTn id="78" dur="228" fill="hold">
                                          <p:stCondLst>
                                            <p:cond delay="228"/>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79" dur="228"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80" dur="78" decel="50000" autoRev="1" fill="hold">
                                          <p:stCondLst>
                                            <p:cond delay="228"/>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81"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4" grpId="0"/>
      <p:bldP spid="15" grpId="0"/>
      <p:bldP spid="16" grpId="0"/>
      <p:bldP spid="1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Reproducibility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MIST stores random state of each simulation</a:t>
            </a:r>
          </a:p>
          <a:p>
            <a:endParaRPr lang="en-US" dirty="0" smtClean="0"/>
          </a:p>
          <a:p>
            <a:r>
              <a:rPr lang="en-US" dirty="0" smtClean="0"/>
              <a:t>MIST can recreate a simulation from Trace Back upon request </a:t>
            </a:r>
          </a:p>
          <a:p>
            <a:endParaRPr lang="en-US" dirty="0" smtClean="0"/>
          </a:p>
          <a:p>
            <a:r>
              <a:rPr lang="en-US" dirty="0" smtClean="0"/>
              <a:t>MIST records additional traceability information in compiled simulation files to help debugging</a:t>
            </a:r>
          </a:p>
          <a:p>
            <a:endParaRPr lang="en-US" dirty="0" smtClean="0"/>
          </a:p>
          <a:p>
            <a:r>
              <a:rPr lang="en-US" b="1" dirty="0" smtClean="0"/>
              <a:t>Good For:</a:t>
            </a:r>
          </a:p>
          <a:p>
            <a:pPr lvl="1"/>
            <a:r>
              <a:rPr lang="en-US" dirty="0" smtClean="0"/>
              <a:t>Saving storage space</a:t>
            </a:r>
          </a:p>
          <a:p>
            <a:pPr lvl="1"/>
            <a:r>
              <a:rPr lang="en-US" dirty="0" smtClean="0"/>
              <a:t>Debugging</a:t>
            </a:r>
          </a:p>
          <a:p>
            <a:pPr lvl="1"/>
            <a:r>
              <a:rPr lang="en-US" dirty="0" smtClean="0"/>
              <a:t>Distributing results &amp; publication</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a:t>
            </a:r>
            <a:br>
              <a:rPr lang="en-US" dirty="0" smtClean="0"/>
            </a:br>
            <a:r>
              <a:rPr lang="en-US" dirty="0" smtClean="0"/>
              <a:t>Advances Since Last Mount Hood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Fixes / incorporation of previous MH results – knowledge accumulation</a:t>
            </a:r>
          </a:p>
          <a:p>
            <a:endParaRPr lang="en-US" dirty="0" smtClean="0"/>
          </a:p>
          <a:p>
            <a:r>
              <a:rPr lang="en-US" dirty="0" smtClean="0"/>
              <a:t>New models/assumptions added</a:t>
            </a:r>
          </a:p>
          <a:p>
            <a:pPr lvl="1"/>
            <a:r>
              <a:rPr lang="en-US" dirty="0" smtClean="0"/>
              <a:t>Now 544 equation variations compared to 48 in MH2012</a:t>
            </a:r>
          </a:p>
          <a:p>
            <a:pPr lvl="1"/>
            <a:r>
              <a:rPr lang="en-US" dirty="0" smtClean="0"/>
              <a:t>Improvement due to treatment/prevention - Date correction</a:t>
            </a:r>
          </a:p>
          <a:p>
            <a:pPr lvl="1"/>
            <a:r>
              <a:rPr lang="en-US" dirty="0" smtClean="0"/>
              <a:t>Population correlation assumption added</a:t>
            </a:r>
          </a:p>
          <a:p>
            <a:endParaRPr lang="en-US" dirty="0" smtClean="0"/>
          </a:p>
          <a:p>
            <a:r>
              <a:rPr lang="en-US" dirty="0" smtClean="0"/>
              <a:t>New populations added - 40 cohorts:</a:t>
            </a:r>
          </a:p>
          <a:p>
            <a:pPr lvl="1"/>
            <a:r>
              <a:rPr lang="en-US" dirty="0" smtClean="0"/>
              <a:t>UKPDS, ASPEN, ADVACNE, ACCORD, NDR, KP, AHEAD, ADDITION</a:t>
            </a:r>
          </a:p>
          <a:p>
            <a:endParaRPr lang="en-US" dirty="0" smtClean="0"/>
          </a:p>
          <a:p>
            <a:r>
              <a:rPr lang="en-US" dirty="0" smtClean="0"/>
              <a:t>Moved to MIST – </a:t>
            </a:r>
            <a:r>
              <a:rPr lang="en-US" dirty="0" err="1" smtClean="0"/>
              <a:t>MIcro</a:t>
            </a:r>
            <a:r>
              <a:rPr lang="en-US" dirty="0" smtClean="0"/>
              <a:t> Simulation Tool</a:t>
            </a:r>
          </a:p>
          <a:p>
            <a:pPr lvl="1"/>
            <a:r>
              <a:rPr lang="en-US" dirty="0" smtClean="0"/>
              <a:t>MIST runs over the cloud!</a:t>
            </a:r>
          </a:p>
          <a:p>
            <a:pPr lvl="1"/>
            <a:r>
              <a:rPr lang="en-US" dirty="0" smtClean="0"/>
              <a:t>Population Generation by INSPYRED Evolutionary Computation</a:t>
            </a:r>
          </a:p>
          <a:p>
            <a:pPr lvl="1"/>
            <a:r>
              <a:rPr lang="en-US" dirty="0" smtClean="0"/>
              <a:t>Faster</a:t>
            </a:r>
          </a:p>
          <a:p>
            <a:pPr lvl="1"/>
            <a:r>
              <a:rPr lang="en-US" dirty="0" smtClean="0"/>
              <a:t>Reproducible</a:t>
            </a:r>
          </a:p>
          <a:p>
            <a:pPr lvl="1"/>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Loop through Risk Equation/Hypothesis combinations</a:t>
            </a:r>
          </a:p>
          <a:p>
            <a:r>
              <a:rPr lang="en-US" dirty="0" smtClean="0"/>
              <a:t>Loop through populations</a:t>
            </a:r>
          </a:p>
          <a:p>
            <a:r>
              <a:rPr lang="en-US" dirty="0" smtClean="0"/>
              <a:t>Calculate fitness of simulation outcomes to observed phenomena</a:t>
            </a:r>
          </a:p>
        </p:txBody>
      </p:sp>
      <p:sp>
        <p:nvSpPr>
          <p:cNvPr id="4" name="Rounded Rectangle 3"/>
          <p:cNvSpPr/>
          <p:nvPr/>
        </p:nvSpPr>
        <p:spPr>
          <a:xfrm>
            <a:off x="1676400" y="1752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cision 4"/>
          <p:cNvSpPr/>
          <p:nvPr/>
        </p:nvSpPr>
        <p:spPr>
          <a:xfrm>
            <a:off x="2895600" y="2133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2590800" y="2362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28800" y="2133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3657600" y="2362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62400" y="2133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4953000" y="2133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3276600" y="1905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76600" y="1905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0" y="1905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05200" y="2438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76400" y="2895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2895600" y="3276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25908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828800" y="3276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36576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62400" y="3276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4953000" y="3276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3276600" y="3048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76600" y="3048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00" y="3048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505200" y="3581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676400" y="40386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2590800" y="4419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828800" y="4191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2895600" y="4191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1524000" y="4419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24000" y="3505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24000" y="2362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524000" y="2362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705600" y="3124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705600" y="2362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715000" y="23622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715000" y="35052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3657600" y="4419600"/>
            <a:ext cx="3048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010400" y="2971800"/>
            <a:ext cx="7620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5638800" y="1752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CHD</a:t>
            </a:r>
            <a:endParaRPr lang="en-US" sz="1000" dirty="0">
              <a:solidFill>
                <a:srgbClr val="00B050"/>
              </a:solidFill>
            </a:endParaRPr>
          </a:p>
        </p:txBody>
      </p:sp>
      <p:sp>
        <p:nvSpPr>
          <p:cNvPr id="42" name="Rectangle 41"/>
          <p:cNvSpPr/>
          <p:nvPr/>
        </p:nvSpPr>
        <p:spPr>
          <a:xfrm>
            <a:off x="5638800" y="2895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Stroke</a:t>
            </a:r>
            <a:endParaRPr lang="en-US" sz="1000" dirty="0">
              <a:solidFill>
                <a:srgbClr val="00B050"/>
              </a:solidFill>
            </a:endParaRPr>
          </a:p>
        </p:txBody>
      </p:sp>
      <p:sp>
        <p:nvSpPr>
          <p:cNvPr id="43" name="Rectangle 42"/>
          <p:cNvSpPr/>
          <p:nvPr/>
        </p:nvSpPr>
        <p:spPr>
          <a:xfrm>
            <a:off x="3505200" y="40386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Competing Mortality</a:t>
            </a:r>
            <a:endParaRPr lang="en-US" sz="1000" dirty="0">
              <a:solidFill>
                <a:srgbClr val="00B050"/>
              </a:solidFill>
            </a:endParaRPr>
          </a:p>
        </p:txBody>
      </p:sp>
      <p:sp>
        <p:nvSpPr>
          <p:cNvPr id="44" name="TextBox 43"/>
          <p:cNvSpPr txBox="1"/>
          <p:nvPr/>
        </p:nvSpPr>
        <p:spPr>
          <a:xfrm>
            <a:off x="2514600" y="1676400"/>
            <a:ext cx="276038" cy="338554"/>
          </a:xfrm>
          <a:prstGeom prst="rect">
            <a:avLst/>
          </a:prstGeom>
          <a:noFill/>
        </p:spPr>
        <p:txBody>
          <a:bodyPr wrap="square" rtlCol="0">
            <a:spAutoFit/>
          </a:bodyPr>
          <a:lstStyle/>
          <a:p>
            <a:r>
              <a:rPr lang="en-US" sz="1600" b="1" dirty="0" smtClean="0">
                <a:solidFill>
                  <a:srgbClr val="7030A0"/>
                </a:solidFill>
              </a:rPr>
              <a:t>1</a:t>
            </a:r>
          </a:p>
        </p:txBody>
      </p:sp>
      <p:sp>
        <p:nvSpPr>
          <p:cNvPr id="45" name="TextBox 44"/>
          <p:cNvSpPr txBox="1"/>
          <p:nvPr/>
        </p:nvSpPr>
        <p:spPr>
          <a:xfrm>
            <a:off x="2895600" y="1676400"/>
            <a:ext cx="276038" cy="338554"/>
          </a:xfrm>
          <a:prstGeom prst="rect">
            <a:avLst/>
          </a:prstGeom>
          <a:noFill/>
        </p:spPr>
        <p:txBody>
          <a:bodyPr wrap="square" rtlCol="0">
            <a:spAutoFit/>
          </a:bodyPr>
          <a:lstStyle/>
          <a:p>
            <a:r>
              <a:rPr lang="en-US" sz="1600" b="1" dirty="0" smtClean="0">
                <a:solidFill>
                  <a:srgbClr val="7030A0"/>
                </a:solidFill>
              </a:rPr>
              <a:t>2</a:t>
            </a:r>
          </a:p>
        </p:txBody>
      </p:sp>
      <p:sp>
        <p:nvSpPr>
          <p:cNvPr id="47" name="TextBox 46"/>
          <p:cNvSpPr txBox="1"/>
          <p:nvPr/>
        </p:nvSpPr>
        <p:spPr>
          <a:xfrm>
            <a:off x="2895600" y="2023646"/>
            <a:ext cx="276038" cy="338554"/>
          </a:xfrm>
          <a:prstGeom prst="rect">
            <a:avLst/>
          </a:prstGeom>
          <a:noFill/>
        </p:spPr>
        <p:txBody>
          <a:bodyPr wrap="square" rtlCol="0">
            <a:spAutoFit/>
          </a:bodyPr>
          <a:lstStyle/>
          <a:p>
            <a:r>
              <a:rPr lang="en-US" sz="1600" b="1" dirty="0" smtClean="0">
                <a:solidFill>
                  <a:srgbClr val="7030A0"/>
                </a:solidFill>
              </a:rPr>
              <a:t>3</a:t>
            </a:r>
          </a:p>
        </p:txBody>
      </p:sp>
      <p:sp>
        <p:nvSpPr>
          <p:cNvPr id="48" name="TextBox 47"/>
          <p:cNvSpPr txBox="1"/>
          <p:nvPr/>
        </p:nvSpPr>
        <p:spPr>
          <a:xfrm>
            <a:off x="2514600" y="2023646"/>
            <a:ext cx="276038" cy="338554"/>
          </a:xfrm>
          <a:prstGeom prst="rect">
            <a:avLst/>
          </a:prstGeom>
          <a:noFill/>
        </p:spPr>
        <p:txBody>
          <a:bodyPr wrap="square" rtlCol="0">
            <a:spAutoFit/>
          </a:bodyPr>
          <a:lstStyle/>
          <a:p>
            <a:r>
              <a:rPr lang="en-US" sz="1600" b="1" dirty="0" smtClean="0">
                <a:solidFill>
                  <a:srgbClr val="7030A0"/>
                </a:solidFill>
              </a:rPr>
              <a:t>4</a:t>
            </a:r>
          </a:p>
        </p:txBody>
      </p:sp>
      <p:sp>
        <p:nvSpPr>
          <p:cNvPr id="53" name="Arc 52"/>
          <p:cNvSpPr/>
          <p:nvPr/>
        </p:nvSpPr>
        <p:spPr>
          <a:xfrm>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4" name="Arc 53"/>
          <p:cNvSpPr/>
          <p:nvPr/>
        </p:nvSpPr>
        <p:spPr>
          <a:xfrm rot="54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5" name="Arc 54"/>
          <p:cNvSpPr/>
          <p:nvPr/>
        </p:nvSpPr>
        <p:spPr>
          <a:xfrm rot="108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6" name="Arc 55"/>
          <p:cNvSpPr/>
          <p:nvPr/>
        </p:nvSpPr>
        <p:spPr>
          <a:xfrm rot="162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66" name="Straight Arrow Connector 65"/>
          <p:cNvCxnSpPr/>
          <p:nvPr/>
        </p:nvCxnSpPr>
        <p:spPr>
          <a:xfrm flipV="1">
            <a:off x="3276600" y="3048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25908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514600" y="2819400"/>
            <a:ext cx="276038" cy="338554"/>
          </a:xfrm>
          <a:prstGeom prst="rect">
            <a:avLst/>
          </a:prstGeom>
          <a:noFill/>
        </p:spPr>
        <p:txBody>
          <a:bodyPr wrap="square" rtlCol="0">
            <a:spAutoFit/>
          </a:bodyPr>
          <a:lstStyle/>
          <a:p>
            <a:r>
              <a:rPr lang="en-US" sz="1600" b="1" dirty="0" smtClean="0">
                <a:solidFill>
                  <a:srgbClr val="7030A0"/>
                </a:solidFill>
              </a:rPr>
              <a:t>1</a:t>
            </a:r>
          </a:p>
        </p:txBody>
      </p:sp>
      <p:sp>
        <p:nvSpPr>
          <p:cNvPr id="100" name="TextBox 99"/>
          <p:cNvSpPr txBox="1"/>
          <p:nvPr/>
        </p:nvSpPr>
        <p:spPr>
          <a:xfrm>
            <a:off x="2895600" y="2819400"/>
            <a:ext cx="276038" cy="338554"/>
          </a:xfrm>
          <a:prstGeom prst="rect">
            <a:avLst/>
          </a:prstGeom>
          <a:noFill/>
        </p:spPr>
        <p:txBody>
          <a:bodyPr wrap="square" rtlCol="0">
            <a:spAutoFit/>
          </a:bodyPr>
          <a:lstStyle/>
          <a:p>
            <a:r>
              <a:rPr lang="en-US" sz="1600" b="1" dirty="0" smtClean="0">
                <a:solidFill>
                  <a:srgbClr val="7030A0"/>
                </a:solidFill>
              </a:rPr>
              <a:t>2</a:t>
            </a:r>
          </a:p>
        </p:txBody>
      </p:sp>
      <p:sp>
        <p:nvSpPr>
          <p:cNvPr id="101" name="TextBox 100"/>
          <p:cNvSpPr txBox="1"/>
          <p:nvPr/>
        </p:nvSpPr>
        <p:spPr>
          <a:xfrm>
            <a:off x="2895600" y="3166646"/>
            <a:ext cx="276038" cy="338554"/>
          </a:xfrm>
          <a:prstGeom prst="rect">
            <a:avLst/>
          </a:prstGeom>
          <a:noFill/>
        </p:spPr>
        <p:txBody>
          <a:bodyPr wrap="square" rtlCol="0">
            <a:spAutoFit/>
          </a:bodyPr>
          <a:lstStyle/>
          <a:p>
            <a:r>
              <a:rPr lang="en-US" sz="1600" b="1" dirty="0" smtClean="0">
                <a:solidFill>
                  <a:srgbClr val="7030A0"/>
                </a:solidFill>
              </a:rPr>
              <a:t>3</a:t>
            </a:r>
          </a:p>
        </p:txBody>
      </p:sp>
      <p:sp>
        <p:nvSpPr>
          <p:cNvPr id="102" name="TextBox 101"/>
          <p:cNvSpPr txBox="1"/>
          <p:nvPr/>
        </p:nvSpPr>
        <p:spPr>
          <a:xfrm>
            <a:off x="2514600" y="3166646"/>
            <a:ext cx="276038" cy="338554"/>
          </a:xfrm>
          <a:prstGeom prst="rect">
            <a:avLst/>
          </a:prstGeom>
          <a:noFill/>
        </p:spPr>
        <p:txBody>
          <a:bodyPr wrap="square" rtlCol="0">
            <a:spAutoFit/>
          </a:bodyPr>
          <a:lstStyle/>
          <a:p>
            <a:r>
              <a:rPr lang="en-US" sz="1600" b="1" dirty="0" smtClean="0">
                <a:solidFill>
                  <a:srgbClr val="7030A0"/>
                </a:solidFill>
              </a:rPr>
              <a:t>4</a:t>
            </a:r>
          </a:p>
        </p:txBody>
      </p:sp>
      <p:sp>
        <p:nvSpPr>
          <p:cNvPr id="103" name="Arc 102"/>
          <p:cNvSpPr/>
          <p:nvPr/>
        </p:nvSpPr>
        <p:spPr>
          <a:xfrm>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4" name="Arc 103"/>
          <p:cNvSpPr/>
          <p:nvPr/>
        </p:nvSpPr>
        <p:spPr>
          <a:xfrm rot="54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5" name="Arc 104"/>
          <p:cNvSpPr/>
          <p:nvPr/>
        </p:nvSpPr>
        <p:spPr>
          <a:xfrm rot="108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6" name="Arc 105"/>
          <p:cNvSpPr/>
          <p:nvPr/>
        </p:nvSpPr>
        <p:spPr>
          <a:xfrm rot="162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nvGrpSpPr>
          <p:cNvPr id="46" name="Group 133"/>
          <p:cNvGrpSpPr/>
          <p:nvPr/>
        </p:nvGrpSpPr>
        <p:grpSpPr>
          <a:xfrm>
            <a:off x="152400" y="1981200"/>
            <a:ext cx="990600" cy="1066800"/>
            <a:chOff x="152400" y="2819400"/>
            <a:chExt cx="990600" cy="1066800"/>
          </a:xfrm>
        </p:grpSpPr>
        <p:sp>
          <p:nvSpPr>
            <p:cNvPr id="135" name="Oval 13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3</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6" name="Smiley Face 135"/>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Smiley Face 136"/>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Smiley Face 137"/>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Smiley Face 138"/>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Arrow Connector 32"/>
          <p:cNvCxnSpPr/>
          <p:nvPr/>
        </p:nvCxnSpPr>
        <p:spPr>
          <a:xfrm>
            <a:off x="1219200" y="32004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49" name="Group 127"/>
          <p:cNvGrpSpPr/>
          <p:nvPr/>
        </p:nvGrpSpPr>
        <p:grpSpPr>
          <a:xfrm>
            <a:off x="152400" y="2362200"/>
            <a:ext cx="990600" cy="1066800"/>
            <a:chOff x="152400" y="2819400"/>
            <a:chExt cx="990600" cy="1066800"/>
          </a:xfrm>
        </p:grpSpPr>
        <p:sp>
          <p:nvSpPr>
            <p:cNvPr id="129" name="Oval 128"/>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2</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0" name="Smiley Face 129"/>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Smiley Face 13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Smiley Face 13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Smiley Face 132"/>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26"/>
          <p:cNvGrpSpPr/>
          <p:nvPr/>
        </p:nvGrpSpPr>
        <p:grpSpPr>
          <a:xfrm>
            <a:off x="152400" y="2743200"/>
            <a:ext cx="990600" cy="1066800"/>
            <a:chOff x="152400" y="2819400"/>
            <a:chExt cx="990600" cy="1066800"/>
          </a:xfrm>
        </p:grpSpPr>
        <p:sp>
          <p:nvSpPr>
            <p:cNvPr id="125" name="Oval 12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07" name="Smiley Face 106"/>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miley Face 11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Smiley Face 11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miley Face 125"/>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9" name="Table 148"/>
          <p:cNvGraphicFramePr>
            <a:graphicFrameLocks noGrp="1"/>
          </p:cNvGraphicFramePr>
          <p:nvPr/>
        </p:nvGraphicFramePr>
        <p:xfrm>
          <a:off x="6857999" y="3505200"/>
          <a:ext cx="2209801" cy="1371600"/>
        </p:xfrm>
        <a:graphic>
          <a:graphicData uri="http://schemas.openxmlformats.org/drawingml/2006/table">
            <a:tbl>
              <a:tblPr/>
              <a:tblGrid>
                <a:gridCol w="402721"/>
                <a:gridCol w="361416"/>
                <a:gridCol w="361416"/>
                <a:gridCol w="361416"/>
                <a:gridCol w="361416"/>
                <a:gridCol w="361416"/>
              </a:tblGrid>
              <a:tr h="221226">
                <a:tc>
                  <a:txBody>
                    <a:bodyPr/>
                    <a:lstStyle/>
                    <a:p>
                      <a:pPr algn="ctr" fontAlgn="b"/>
                      <a:r>
                        <a:rPr lang="en-US" sz="1100" b="1" i="0" u="none" strike="noStrike" dirty="0" err="1">
                          <a:solidFill>
                            <a:srgbClr val="000000"/>
                          </a:solidFill>
                          <a:latin typeface="Calibri"/>
                        </a:rPr>
                        <a:t>Eq</a:t>
                      </a:r>
                      <a:r>
                        <a:rPr lang="en-US" sz="1100" b="1" i="0" u="none" strike="noStrike" dirty="0">
                          <a:solidFill>
                            <a:srgbClr val="000000"/>
                          </a:solidFill>
                          <a:latin typeface="Calibri"/>
                        </a:rPr>
                        <a:t>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fontAlgn="b"/>
                      <a:r>
                        <a:rPr lang="en-US" sz="1100" b="1"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a:solidFill>
                            <a:srgbClr val="000000"/>
                          </a:solidFill>
                          <a:latin typeface="Calibri"/>
                        </a:rPr>
                        <a:t>Eq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1"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A8AC6"/>
                    </a:solidFill>
                  </a:tcPr>
                </a:tc>
                <a:tc>
                  <a:txBody>
                    <a:bodyPr/>
                    <a:lstStyle/>
                    <a:p>
                      <a:pPr algn="ctr" fontAlgn="b"/>
                      <a:r>
                        <a:rPr lang="en-US" sz="1100" b="1" i="0" u="none" strike="noStrike">
                          <a:solidFill>
                            <a:srgbClr val="000000"/>
                          </a:solidFill>
                          <a:latin typeface="Calibri"/>
                        </a:rPr>
                        <a:t>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DC07C"/>
                    </a:solidFill>
                  </a:tcPr>
                </a:tc>
                <a:tc>
                  <a:txBody>
                    <a:bodyPr/>
                    <a:lstStyle/>
                    <a:p>
                      <a:pPr algn="ctr" fontAlgn="b"/>
                      <a:r>
                        <a:rPr lang="en-US" sz="1100" b="1" i="0" u="none" strike="noStrike">
                          <a:solidFill>
                            <a:srgbClr val="000000"/>
                          </a:solidFill>
                          <a:latin typeface="Calibri"/>
                        </a:rPr>
                        <a:t>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B9574"/>
                    </a:solidFill>
                  </a:tcPr>
                </a:tc>
                <a:tc>
                  <a:txBody>
                    <a:bodyPr/>
                    <a:lstStyle/>
                    <a:p>
                      <a:pPr algn="ctr" fontAlgn="b"/>
                      <a:r>
                        <a:rPr lang="en-US" sz="1100" b="1" i="0" u="none" strike="noStrike">
                          <a:solidFill>
                            <a:srgbClr val="000000"/>
                          </a:solidFill>
                          <a:latin typeface="Calibri"/>
                        </a:rPr>
                        <a:t>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32287">
                <a:tc>
                  <a:txBody>
                    <a:bodyPr/>
                    <a:lstStyle/>
                    <a:p>
                      <a:pPr algn="ctr" fontAlgn="b"/>
                      <a:r>
                        <a:rPr lang="en-US" sz="1100" b="1" i="0" u="none" strike="noStrike">
                          <a:solidFill>
                            <a:srgbClr val="000000"/>
                          </a:solidFill>
                          <a:latin typeface="Calibri"/>
                        </a:rPr>
                        <a:t>Pop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rtl="0" fontAlgn="t"/>
                      <a:r>
                        <a:rPr lang="en-US" sz="1200" b="0" i="0" u="none" strike="noStrike" dirty="0">
                          <a:solidFill>
                            <a:srgbClr val="000000"/>
                          </a:solidFill>
                          <a:latin typeface="Calibri"/>
                        </a:rPr>
                        <a:t>4</a:t>
                      </a:r>
                    </a:p>
                  </a:txBody>
                  <a:tcPr marL="9525" marR="9525"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CA677"/>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CBDC81"/>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a:solidFill>
                            <a:srgbClr val="000000"/>
                          </a:solidFill>
                          <a:latin typeface="Calibri"/>
                        </a:rPr>
                        <a:t>Pop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4</a:t>
                      </a:r>
                    </a:p>
                  </a:txBody>
                  <a:tcPr marL="9525" marR="9525" marT="9525" marB="0">
                    <a:lnL>
                      <a:noFill/>
                    </a:lnL>
                    <a:lnR>
                      <a:noFill/>
                    </a:lnR>
                    <a:lnT>
                      <a:noFill/>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a:noFill/>
                    </a:lnT>
                    <a:lnB>
                      <a:noFill/>
                    </a:lnB>
                    <a:solidFill>
                      <a:srgbClr val="FCA677"/>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a:noFill/>
                    </a:lnT>
                    <a:lnB>
                      <a:noFill/>
                    </a:lnB>
                    <a:solidFill>
                      <a:srgbClr val="63BE7B"/>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32287">
                <a:tc>
                  <a:txBody>
                    <a:bodyPr/>
                    <a:lstStyle/>
                    <a:p>
                      <a:pPr algn="ctr" fontAlgn="b"/>
                      <a:r>
                        <a:rPr lang="en-US" sz="1100" b="1" i="0" u="none" strike="noStrike">
                          <a:solidFill>
                            <a:srgbClr val="000000"/>
                          </a:solidFill>
                          <a:latin typeface="Calibri"/>
                        </a:rPr>
                        <a:t>Pop 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3</a:t>
                      </a:r>
                    </a:p>
                  </a:txBody>
                  <a:tcPr marL="9525" marR="9525" marT="9525" marB="0">
                    <a:lnL>
                      <a:noFill/>
                    </a:lnL>
                    <a:lnR>
                      <a:noFill/>
                    </a:lnR>
                    <a:lnT>
                      <a:noFill/>
                    </a:lnT>
                    <a:lnB>
                      <a:noFill/>
                    </a:lnB>
                    <a:solidFill>
                      <a:srgbClr val="FFE283"/>
                    </a:solidFill>
                  </a:tcPr>
                </a:tc>
                <a:tc>
                  <a:txBody>
                    <a:bodyPr/>
                    <a:lstStyle/>
                    <a:p>
                      <a:pPr algn="ctr" rtl="0" fontAlgn="t"/>
                      <a:r>
                        <a:rPr lang="en-US" sz="1200" b="0" i="0" u="none" strike="noStrike">
                          <a:solidFill>
                            <a:srgbClr val="000000"/>
                          </a:solidFill>
                          <a:latin typeface="Calibri"/>
                        </a:rPr>
                        <a:t>9</a:t>
                      </a:r>
                    </a:p>
                  </a:txBody>
                  <a:tcPr marL="9525" marR="9525" marT="9525" marB="0">
                    <a:lnL>
                      <a:noFill/>
                    </a:lnL>
                    <a:lnR>
                      <a:noFill/>
                    </a:lnR>
                    <a:lnT>
                      <a:noFill/>
                    </a:lnT>
                    <a:lnB>
                      <a:noFill/>
                    </a:lnB>
                    <a:solidFill>
                      <a:srgbClr val="F8696B"/>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a:noFill/>
                    </a:lnT>
                    <a:lnB>
                      <a:noFill/>
                    </a:lnB>
                    <a:solidFill>
                      <a:srgbClr val="CBDC81"/>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21226">
                <a:tc>
                  <a:txBody>
                    <a:bodyPr/>
                    <a:lstStyle/>
                    <a:p>
                      <a:pPr algn="ctr" fontAlgn="b"/>
                      <a:r>
                        <a:rPr lang="en-US" sz="1100" b="0" i="0" u="none" strike="noStrike">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bl>
          </a:graphicData>
        </a:graphic>
      </p:graphicFrame>
      <p:sp>
        <p:nvSpPr>
          <p:cNvPr id="150" name="Rectangle 149"/>
          <p:cNvSpPr/>
          <p:nvPr/>
        </p:nvSpPr>
        <p:spPr>
          <a:xfrm>
            <a:off x="7619999" y="46482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857999" y="4953000"/>
            <a:ext cx="2057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Callout 151"/>
          <p:cNvSpPr/>
          <p:nvPr/>
        </p:nvSpPr>
        <p:spPr>
          <a:xfrm>
            <a:off x="7467600" y="4800600"/>
            <a:ext cx="1371600" cy="762000"/>
          </a:xfrm>
          <a:prstGeom prst="wedgeEllipseCallout">
            <a:avLst>
              <a:gd name="adj1" fmla="val -18452"/>
              <a:gd name="adj2" fmla="val -788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rPr>
              <a:t>Fitness Matrix</a:t>
            </a:r>
            <a:endParaRPr lang="en-US"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2" nodeType="withEffect">
                                  <p:stCondLst>
                                    <p:cond delay="0"/>
                                  </p:stCondLst>
                                  <p:childTnLst>
                                    <p:animMotion origin="layout" path="M 3.33333E-6 2.22222E-6 L 3.33333E-6 -0.17222 " pathEditMode="relative" rAng="0" ptsTypes="AA">
                                      <p:cBhvr>
                                        <p:cTn id="6" dur="500" fill="hold"/>
                                        <p:tgtEl>
                                          <p:spTgt spid="150"/>
                                        </p:tgtEl>
                                        <p:attrNameLst>
                                          <p:attrName>ppt_x</p:attrName>
                                          <p:attrName>ppt_y</p:attrName>
                                        </p:attrNameLst>
                                      </p:cBhvr>
                                      <p:rCtr x="0" y="-86"/>
                                    </p:animMotion>
                                  </p:childTnLst>
                                </p:cTn>
                              </p:par>
                              <p:par>
                                <p:cTn id="7" presetID="64" presetClass="path" presetSubtype="0" accel="50000" decel="50000" fill="hold" grpId="0" nodeType="withEffect">
                                  <p:stCondLst>
                                    <p:cond delay="0"/>
                                  </p:stCondLst>
                                  <p:childTnLst>
                                    <p:animMotion origin="layout" path="M 1.11022E-16 1.11022E-16 L 1.11022E-16 -0.10556 " pathEditMode="relative" rAng="0" ptsTypes="AA">
                                      <p:cBhvr>
                                        <p:cTn id="8" dur="500" fill="hold"/>
                                        <p:tgtEl>
                                          <p:spTgt spid="151"/>
                                        </p:tgtEl>
                                        <p:attrNameLst>
                                          <p:attrName>ppt_x</p:attrName>
                                          <p:attrName>ppt_y</p:attrName>
                                        </p:attrNameLst>
                                      </p:cBhvr>
                                      <p:rCtr x="0" y="-53"/>
                                    </p:animMotion>
                                  </p:childTnLst>
                                </p:cTn>
                              </p:par>
                              <p:par>
                                <p:cTn id="9" presetID="2" presetClass="entr" presetSubtype="8"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par>
                                <p:cTn id="18" presetID="63" presetClass="path" presetSubtype="0" accel="50000" decel="50000" fill="hold" grpId="0" nodeType="withEffect">
                                  <p:stCondLst>
                                    <p:cond delay="0"/>
                                  </p:stCondLst>
                                  <p:childTnLst>
                                    <p:animMotion origin="layout" path="M -3.33333E-6 -0.17222 L 0.0375 -0.17222 " pathEditMode="relative" rAng="0" ptsTypes="AA">
                                      <p:cBhvr>
                                        <p:cTn id="19" dur="2000" fill="hold"/>
                                        <p:tgtEl>
                                          <p:spTgt spid="150"/>
                                        </p:tgtEl>
                                        <p:attrNameLst>
                                          <p:attrName>ppt_x</p:attrName>
                                          <p:attrName>ppt_y</p:attrName>
                                        </p:attrNameLst>
                                      </p:cBhvr>
                                      <p:rCtr x="19" y="0"/>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par>
                                <p:cTn id="24" presetID="22" presetClass="entr" presetSubtype="1" fill="hold" grpId="1"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up)">
                                      <p:cBhvr>
                                        <p:cTn id="26" dur="500"/>
                                        <p:tgtEl>
                                          <p:spTgt spid="54"/>
                                        </p:tgtEl>
                                      </p:cBhvr>
                                    </p:animEffect>
                                  </p:childTnLst>
                                </p:cTn>
                              </p:par>
                              <p:par>
                                <p:cTn id="27" presetID="63" presetClass="path" presetSubtype="0" accel="50000" decel="50000" fill="hold" grpId="1" nodeType="withEffect">
                                  <p:stCondLst>
                                    <p:cond delay="0"/>
                                  </p:stCondLst>
                                  <p:childTnLst>
                                    <p:animMotion origin="layout" path="M 0.0375 -0.17222 L 0.07917 -0.17222 " pathEditMode="relative" rAng="0" ptsTypes="AA">
                                      <p:cBhvr>
                                        <p:cTn id="28" dur="2000" fill="hold"/>
                                        <p:tgtEl>
                                          <p:spTgt spid="150"/>
                                        </p:tgtEl>
                                        <p:attrNameLst>
                                          <p:attrName>ppt_x</p:attrName>
                                          <p:attrName>ppt_y</p:attrName>
                                        </p:attrNameLst>
                                      </p:cBhvr>
                                      <p:rCtr x="21" y="0"/>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hidden"/>
                                      </p:to>
                                    </p:set>
                                  </p:childTnLst>
                                </p:cTn>
                              </p:par>
                              <p:par>
                                <p:cTn id="33" presetID="22" presetClass="entr" presetSubtype="2" fill="hold" grpId="1"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par>
                                <p:cTn id="36" presetID="2" presetClass="exit" presetSubtype="2" fill="hold" nodeType="withEffect">
                                  <p:stCondLst>
                                    <p:cond delay="0"/>
                                  </p:stCondLst>
                                  <p:childTnLst>
                                    <p:anim calcmode="lin" valueType="num">
                                      <p:cBhvr additive="base">
                                        <p:cTn id="37" dur="500"/>
                                        <p:tgtEl>
                                          <p:spTgt spid="150"/>
                                        </p:tgtEl>
                                        <p:attrNameLst>
                                          <p:attrName>ppt_x</p:attrName>
                                        </p:attrNameLst>
                                      </p:cBhvr>
                                      <p:tavLst>
                                        <p:tav tm="0">
                                          <p:val>
                                            <p:strVal val="ppt_x"/>
                                          </p:val>
                                        </p:tav>
                                        <p:tav tm="100000">
                                          <p:val>
                                            <p:strVal val="1+ppt_w/2"/>
                                          </p:val>
                                        </p:tav>
                                      </p:tavLst>
                                    </p:anim>
                                    <p:anim calcmode="lin" valueType="num">
                                      <p:cBhvr additive="base">
                                        <p:cTn id="38" dur="500"/>
                                        <p:tgtEl>
                                          <p:spTgt spid="150"/>
                                        </p:tgtEl>
                                        <p:attrNameLst>
                                          <p:attrName>ppt_y</p:attrName>
                                        </p:attrNameLst>
                                      </p:cBhvr>
                                      <p:tavLst>
                                        <p:tav tm="0">
                                          <p:val>
                                            <p:strVal val="ppt_y"/>
                                          </p:val>
                                        </p:tav>
                                        <p:tav tm="100000">
                                          <p:val>
                                            <p:strVal val="ppt_y"/>
                                          </p:val>
                                        </p:tav>
                                      </p:tavLst>
                                    </p:anim>
                                    <p:set>
                                      <p:cBhvr>
                                        <p:cTn id="39" dur="1" fill="hold">
                                          <p:stCondLst>
                                            <p:cond delay="499"/>
                                          </p:stCondLst>
                                        </p:cTn>
                                        <p:tgtEl>
                                          <p:spTgt spid="150"/>
                                        </p:tgtEl>
                                        <p:attrNameLst>
                                          <p:attrName>style.visibility</p:attrName>
                                        </p:attrNameLst>
                                      </p:cBhvr>
                                      <p:to>
                                        <p:strVal val="hidden"/>
                                      </p:to>
                                    </p:set>
                                  </p:childTnLst>
                                </p:cTn>
                              </p:par>
                            </p:childTnLst>
                          </p:cTn>
                        </p:par>
                        <p:par>
                          <p:cTn id="40" fill="hold">
                            <p:stCondLst>
                              <p:cond delay="500"/>
                            </p:stCondLst>
                            <p:childTnLst>
                              <p:par>
                                <p:cTn id="41" presetID="1" presetClass="exit"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22" presetClass="entr" presetSubtype="4" fill="hold" grpId="1"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childTnLst>
                          </p:cTn>
                        </p:par>
                        <p:par>
                          <p:cTn id="46" fill="hold">
                            <p:stCondLst>
                              <p:cond delay="1000"/>
                            </p:stCondLst>
                            <p:childTnLst>
                              <p:par>
                                <p:cTn id="47" presetID="1" presetClass="exit" presetSubtype="0" fill="hold" grpId="0" nodeType="afterEffect">
                                  <p:stCondLst>
                                    <p:cond delay="0"/>
                                  </p:stCondLst>
                                  <p:childTnLst>
                                    <p:set>
                                      <p:cBhvr>
                                        <p:cTn id="48" dur="1" fill="hold">
                                          <p:stCondLst>
                                            <p:cond delay="0"/>
                                          </p:stCondLst>
                                        </p:cTn>
                                        <p:tgtEl>
                                          <p:spTgt spid="56"/>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grpId="2" nodeType="after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par>
                                <p:cTn id="52" presetID="1" presetClass="entr" presetSubtype="0" fill="hold" grpId="2" nodeType="withEffect">
                                  <p:stCondLst>
                                    <p:cond delay="0"/>
                                  </p:stCondLst>
                                  <p:childTnLst>
                                    <p:set>
                                      <p:cBhvr>
                                        <p:cTn id="53" dur="1" fill="hold">
                                          <p:stCondLst>
                                            <p:cond delay="0"/>
                                          </p:stCondLst>
                                        </p:cTn>
                                        <p:tgtEl>
                                          <p:spTgt spid="54"/>
                                        </p:tgtEl>
                                        <p:attrNameLst>
                                          <p:attrName>style.visibility</p:attrName>
                                        </p:attrNameLst>
                                      </p:cBhvr>
                                      <p:to>
                                        <p:strVal val="visible"/>
                                      </p:to>
                                    </p:set>
                                  </p:childTnLst>
                                </p:cTn>
                              </p:par>
                              <p:par>
                                <p:cTn id="54" presetID="1" presetClass="entr" presetSubtype="0" fill="hold" grpId="2"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2"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childTnLst>
                          </p:cTn>
                        </p:par>
                        <p:par>
                          <p:cTn id="58" fill="hold">
                            <p:stCondLst>
                              <p:cond delay="1000"/>
                            </p:stCondLst>
                            <p:childTnLst>
                              <p:par>
                                <p:cTn id="59" presetID="22" presetClass="entr" presetSubtype="8" fill="hold" grpId="1"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left)">
                                      <p:cBhvr>
                                        <p:cTn id="61" dur="500"/>
                                        <p:tgtEl>
                                          <p:spTgt spid="103"/>
                                        </p:tgtEl>
                                      </p:cBhvr>
                                    </p:animEffect>
                                  </p:childTnLst>
                                </p:cTn>
                              </p:par>
                            </p:childTnLst>
                          </p:cTn>
                        </p:par>
                        <p:par>
                          <p:cTn id="62" fill="hold">
                            <p:stCondLst>
                              <p:cond delay="1500"/>
                            </p:stCondLst>
                            <p:childTnLst>
                              <p:par>
                                <p:cTn id="63" presetID="1" presetClass="exit" presetSubtype="0" fill="hold" grpId="0" nodeType="afterEffect">
                                  <p:stCondLst>
                                    <p:cond delay="0"/>
                                  </p:stCondLst>
                                  <p:childTnLst>
                                    <p:set>
                                      <p:cBhvr>
                                        <p:cTn id="64" dur="1" fill="hold">
                                          <p:stCondLst>
                                            <p:cond delay="0"/>
                                          </p:stCondLst>
                                        </p:cTn>
                                        <p:tgtEl>
                                          <p:spTgt spid="103"/>
                                        </p:tgtEl>
                                        <p:attrNameLst>
                                          <p:attrName>style.visibility</p:attrName>
                                        </p:attrNameLst>
                                      </p:cBhvr>
                                      <p:to>
                                        <p:strVal val="hidden"/>
                                      </p:to>
                                    </p:set>
                                  </p:childTnLst>
                                </p:cTn>
                              </p:par>
                              <p:par>
                                <p:cTn id="65" presetID="22" presetClass="entr" presetSubtype="1" fill="hold" grpId="1"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up)">
                                      <p:cBhvr>
                                        <p:cTn id="67" dur="500"/>
                                        <p:tgtEl>
                                          <p:spTgt spid="104"/>
                                        </p:tgtEl>
                                      </p:cBhvr>
                                    </p:animEffect>
                                  </p:childTnLst>
                                </p:cTn>
                              </p:par>
                            </p:childTnLst>
                          </p:cTn>
                        </p:par>
                        <p:par>
                          <p:cTn id="68" fill="hold">
                            <p:stCondLst>
                              <p:cond delay="2000"/>
                            </p:stCondLst>
                            <p:childTnLst>
                              <p:par>
                                <p:cTn id="69" presetID="1" presetClass="exit" presetSubtype="0" fill="hold" grpId="0" nodeType="afterEffect">
                                  <p:stCondLst>
                                    <p:cond delay="0"/>
                                  </p:stCondLst>
                                  <p:childTnLst>
                                    <p:set>
                                      <p:cBhvr>
                                        <p:cTn id="70" dur="1" fill="hold">
                                          <p:stCondLst>
                                            <p:cond delay="0"/>
                                          </p:stCondLst>
                                        </p:cTn>
                                        <p:tgtEl>
                                          <p:spTgt spid="104"/>
                                        </p:tgtEl>
                                        <p:attrNameLst>
                                          <p:attrName>style.visibility</p:attrName>
                                        </p:attrNameLst>
                                      </p:cBhvr>
                                      <p:to>
                                        <p:strVal val="hidden"/>
                                      </p:to>
                                    </p:set>
                                  </p:childTnLst>
                                </p:cTn>
                              </p:par>
                              <p:par>
                                <p:cTn id="71" presetID="22" presetClass="entr" presetSubtype="2" fill="hold" grpId="1"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wipe(right)">
                                      <p:cBhvr>
                                        <p:cTn id="73" dur="500"/>
                                        <p:tgtEl>
                                          <p:spTgt spid="105"/>
                                        </p:tgtEl>
                                      </p:cBhvr>
                                    </p:animEffect>
                                  </p:childTnLst>
                                </p:cTn>
                              </p:par>
                            </p:childTnLst>
                          </p:cTn>
                        </p:par>
                        <p:par>
                          <p:cTn id="74" fill="hold">
                            <p:stCondLst>
                              <p:cond delay="2500"/>
                            </p:stCondLst>
                            <p:childTnLst>
                              <p:par>
                                <p:cTn id="75" presetID="1" presetClass="exit" presetSubtype="0" fill="hold" grpId="0" nodeType="afterEffect">
                                  <p:stCondLst>
                                    <p:cond delay="0"/>
                                  </p:stCondLst>
                                  <p:childTnLst>
                                    <p:set>
                                      <p:cBhvr>
                                        <p:cTn id="76" dur="1" fill="hold">
                                          <p:stCondLst>
                                            <p:cond delay="0"/>
                                          </p:stCondLst>
                                        </p:cTn>
                                        <p:tgtEl>
                                          <p:spTgt spid="105"/>
                                        </p:tgtEl>
                                        <p:attrNameLst>
                                          <p:attrName>style.visibility</p:attrName>
                                        </p:attrNameLst>
                                      </p:cBhvr>
                                      <p:to>
                                        <p:strVal val="hidden"/>
                                      </p:to>
                                    </p:set>
                                  </p:childTnLst>
                                </p:cTn>
                              </p:par>
                              <p:par>
                                <p:cTn id="77" presetID="22" presetClass="entr" presetSubtype="4" fill="hold" grpId="1"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wipe(down)">
                                      <p:cBhvr>
                                        <p:cTn id="79" dur="500"/>
                                        <p:tgtEl>
                                          <p:spTgt spid="106"/>
                                        </p:tgtEl>
                                      </p:cBhvr>
                                    </p:animEffect>
                                  </p:childTnLst>
                                </p:cTn>
                              </p:par>
                            </p:childTnLst>
                          </p:cTn>
                        </p:par>
                        <p:par>
                          <p:cTn id="80" fill="hold">
                            <p:stCondLst>
                              <p:cond delay="3000"/>
                            </p:stCondLst>
                            <p:childTnLst>
                              <p:par>
                                <p:cTn id="81" presetID="1" presetClass="exit" presetSubtype="0" fill="hold" grpId="0" nodeType="afterEffect">
                                  <p:stCondLst>
                                    <p:cond delay="0"/>
                                  </p:stCondLst>
                                  <p:childTnLst>
                                    <p:set>
                                      <p:cBhvr>
                                        <p:cTn id="82" dur="1" fill="hold">
                                          <p:stCondLst>
                                            <p:cond delay="0"/>
                                          </p:stCondLst>
                                        </p:cTn>
                                        <p:tgtEl>
                                          <p:spTgt spid="106"/>
                                        </p:tgtEl>
                                        <p:attrNameLst>
                                          <p:attrName>style.visibility</p:attrName>
                                        </p:attrNameLst>
                                      </p:cBhvr>
                                      <p:to>
                                        <p:strVal val="hidden"/>
                                      </p:to>
                                    </p:set>
                                  </p:childTnLst>
                                </p:cTn>
                              </p:par>
                            </p:childTnLst>
                          </p:cTn>
                        </p:par>
                        <p:par>
                          <p:cTn id="83" fill="hold">
                            <p:stCondLst>
                              <p:cond delay="3000"/>
                            </p:stCondLst>
                            <p:childTnLst>
                              <p:par>
                                <p:cTn id="84" presetID="1" presetClass="entr" presetSubtype="0" fill="hold" grpId="2" nodeType="afterEffect">
                                  <p:stCondLst>
                                    <p:cond delay="0"/>
                                  </p:stCondLst>
                                  <p:childTnLst>
                                    <p:set>
                                      <p:cBhvr>
                                        <p:cTn id="85" dur="1" fill="hold">
                                          <p:stCondLst>
                                            <p:cond delay="0"/>
                                          </p:stCondLst>
                                        </p:cTn>
                                        <p:tgtEl>
                                          <p:spTgt spid="103"/>
                                        </p:tgtEl>
                                        <p:attrNameLst>
                                          <p:attrName>style.visibility</p:attrName>
                                        </p:attrNameLst>
                                      </p:cBhvr>
                                      <p:to>
                                        <p:strVal val="visible"/>
                                      </p:to>
                                    </p:set>
                                  </p:childTnLst>
                                </p:cTn>
                              </p:par>
                              <p:par>
                                <p:cTn id="86" presetID="1" presetClass="entr" presetSubtype="0" fill="hold" grpId="2" nodeType="withEffect">
                                  <p:stCondLst>
                                    <p:cond delay="0"/>
                                  </p:stCondLst>
                                  <p:childTnLst>
                                    <p:set>
                                      <p:cBhvr>
                                        <p:cTn id="87" dur="1" fill="hold">
                                          <p:stCondLst>
                                            <p:cond delay="0"/>
                                          </p:stCondLst>
                                        </p:cTn>
                                        <p:tgtEl>
                                          <p:spTgt spid="104"/>
                                        </p:tgtEl>
                                        <p:attrNameLst>
                                          <p:attrName>style.visibility</p:attrName>
                                        </p:attrNameLst>
                                      </p:cBhvr>
                                      <p:to>
                                        <p:strVal val="visible"/>
                                      </p:to>
                                    </p:set>
                                  </p:childTnLst>
                                </p:cTn>
                              </p:par>
                              <p:par>
                                <p:cTn id="88" presetID="1" presetClass="entr" presetSubtype="0" fill="hold" grpId="2" nodeType="withEffect">
                                  <p:stCondLst>
                                    <p:cond delay="0"/>
                                  </p:stCondLst>
                                  <p:childTnLst>
                                    <p:set>
                                      <p:cBhvr>
                                        <p:cTn id="89" dur="1" fill="hold">
                                          <p:stCondLst>
                                            <p:cond delay="0"/>
                                          </p:stCondLst>
                                        </p:cTn>
                                        <p:tgtEl>
                                          <p:spTgt spid="105"/>
                                        </p:tgtEl>
                                        <p:attrNameLst>
                                          <p:attrName>style.visibility</p:attrName>
                                        </p:attrNameLst>
                                      </p:cBhvr>
                                      <p:to>
                                        <p:strVal val="visible"/>
                                      </p:to>
                                    </p:set>
                                  </p:childTnLst>
                                </p:cTn>
                              </p:par>
                              <p:par>
                                <p:cTn id="90" presetID="1" presetClass="entr" presetSubtype="0" fill="hold" grpId="2" nodeType="withEffect">
                                  <p:stCondLst>
                                    <p:cond delay="0"/>
                                  </p:stCondLst>
                                  <p:childTnLst>
                                    <p:set>
                                      <p:cBhvr>
                                        <p:cTn id="91" dur="1" fill="hold">
                                          <p:stCondLst>
                                            <p:cond delay="0"/>
                                          </p:stCondLst>
                                        </p:cTn>
                                        <p:tgtEl>
                                          <p:spTgt spid="10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additive="base">
                                        <p:cTn id="96" dur="500" fill="hold"/>
                                        <p:tgtEl>
                                          <p:spTgt spid="49"/>
                                        </p:tgtEl>
                                        <p:attrNameLst>
                                          <p:attrName>ppt_x</p:attrName>
                                        </p:attrNameLst>
                                      </p:cBhvr>
                                      <p:tavLst>
                                        <p:tav tm="0">
                                          <p:val>
                                            <p:strVal val="0-#ppt_w/2"/>
                                          </p:val>
                                        </p:tav>
                                        <p:tav tm="100000">
                                          <p:val>
                                            <p:strVal val="#ppt_x"/>
                                          </p:val>
                                        </p:tav>
                                      </p:tavLst>
                                    </p:anim>
                                    <p:anim calcmode="lin" valueType="num">
                                      <p:cBhvr additive="base">
                                        <p:cTn id="97" dur="500" fill="hold"/>
                                        <p:tgtEl>
                                          <p:spTgt spid="49"/>
                                        </p:tgtEl>
                                        <p:attrNameLst>
                                          <p:attrName>ppt_y</p:attrName>
                                        </p:attrNameLst>
                                      </p:cBhvr>
                                      <p:tavLst>
                                        <p:tav tm="0">
                                          <p:val>
                                            <p:strVal val="#ppt_y"/>
                                          </p:val>
                                        </p:tav>
                                        <p:tav tm="100000">
                                          <p:val>
                                            <p:strVal val="#ppt_y"/>
                                          </p:val>
                                        </p:tav>
                                      </p:tavLst>
                                    </p:anim>
                                  </p:childTnLst>
                                </p:cTn>
                              </p:par>
                              <p:par>
                                <p:cTn id="98" presetID="2" presetClass="exit" presetSubtype="8" fill="hold" nodeType="withEffect">
                                  <p:stCondLst>
                                    <p:cond delay="0"/>
                                  </p:stCondLst>
                                  <p:childTnLst>
                                    <p:anim calcmode="lin" valueType="num">
                                      <p:cBhvr additive="base">
                                        <p:cTn id="99" dur="500"/>
                                        <p:tgtEl>
                                          <p:spTgt spid="50"/>
                                        </p:tgtEl>
                                        <p:attrNameLst>
                                          <p:attrName>ppt_x</p:attrName>
                                        </p:attrNameLst>
                                      </p:cBhvr>
                                      <p:tavLst>
                                        <p:tav tm="0">
                                          <p:val>
                                            <p:strVal val="ppt_x"/>
                                          </p:val>
                                        </p:tav>
                                        <p:tav tm="100000">
                                          <p:val>
                                            <p:strVal val="0-ppt_w/2"/>
                                          </p:val>
                                        </p:tav>
                                      </p:tavLst>
                                    </p:anim>
                                    <p:anim calcmode="lin" valueType="num">
                                      <p:cBhvr additive="base">
                                        <p:cTn id="100" dur="500"/>
                                        <p:tgtEl>
                                          <p:spTgt spid="50"/>
                                        </p:tgtEl>
                                        <p:attrNameLst>
                                          <p:attrName>ppt_y</p:attrName>
                                        </p:attrNameLst>
                                      </p:cBhvr>
                                      <p:tavLst>
                                        <p:tav tm="0">
                                          <p:val>
                                            <p:strVal val="ppt_y"/>
                                          </p:val>
                                        </p:tav>
                                        <p:tav tm="100000">
                                          <p:val>
                                            <p:strVal val="ppt_y"/>
                                          </p:val>
                                        </p:tav>
                                      </p:tavLst>
                                    </p:anim>
                                    <p:set>
                                      <p:cBhvr>
                                        <p:cTn id="101" dur="1" fill="hold">
                                          <p:stCondLst>
                                            <p:cond delay="499"/>
                                          </p:stCondLst>
                                        </p:cTn>
                                        <p:tgtEl>
                                          <p:spTgt spid="50"/>
                                        </p:tgtEl>
                                        <p:attrNameLst>
                                          <p:attrName>style.visibility</p:attrName>
                                        </p:attrNameLst>
                                      </p:cBhvr>
                                      <p:to>
                                        <p:strVal val="hidden"/>
                                      </p:to>
                                    </p:set>
                                  </p:childTnLst>
                                </p:cTn>
                              </p:par>
                            </p:childTnLst>
                          </p:cTn>
                        </p:par>
                        <p:par>
                          <p:cTn id="102" fill="hold">
                            <p:stCondLst>
                              <p:cond delay="500"/>
                            </p:stCondLst>
                            <p:childTnLst>
                              <p:par>
                                <p:cTn id="103" presetID="42" presetClass="path" presetSubtype="0" accel="50000" decel="50000" fill="hold" grpId="1" nodeType="afterEffect">
                                  <p:stCondLst>
                                    <p:cond delay="0"/>
                                  </p:stCondLst>
                                  <p:childTnLst>
                                    <p:animMotion origin="layout" path="M -1.11022E-16 -0.10556 L -1.11022E-16 -0.07223 " pathEditMode="relative" rAng="0" ptsTypes="AA">
                                      <p:cBhvr>
                                        <p:cTn id="104" dur="2000" fill="hold"/>
                                        <p:tgtEl>
                                          <p:spTgt spid="151"/>
                                        </p:tgtEl>
                                        <p:attrNameLst>
                                          <p:attrName>ppt_x</p:attrName>
                                          <p:attrName>ppt_y</p:attrName>
                                        </p:attrNameLst>
                                      </p:cBhvr>
                                      <p:rCtr x="0" y="17"/>
                                    </p:animMotion>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additive="base">
                                        <p:cTn id="109" dur="500" fill="hold"/>
                                        <p:tgtEl>
                                          <p:spTgt spid="46"/>
                                        </p:tgtEl>
                                        <p:attrNameLst>
                                          <p:attrName>ppt_x</p:attrName>
                                        </p:attrNameLst>
                                      </p:cBhvr>
                                      <p:tavLst>
                                        <p:tav tm="0">
                                          <p:val>
                                            <p:strVal val="0-#ppt_w/2"/>
                                          </p:val>
                                        </p:tav>
                                        <p:tav tm="100000">
                                          <p:val>
                                            <p:strVal val="#ppt_x"/>
                                          </p:val>
                                        </p:tav>
                                      </p:tavLst>
                                    </p:anim>
                                    <p:anim calcmode="lin" valueType="num">
                                      <p:cBhvr additive="base">
                                        <p:cTn id="110" dur="500" fill="hold"/>
                                        <p:tgtEl>
                                          <p:spTgt spid="46"/>
                                        </p:tgtEl>
                                        <p:attrNameLst>
                                          <p:attrName>ppt_y</p:attrName>
                                        </p:attrNameLst>
                                      </p:cBhvr>
                                      <p:tavLst>
                                        <p:tav tm="0">
                                          <p:val>
                                            <p:strVal val="#ppt_y"/>
                                          </p:val>
                                        </p:tav>
                                        <p:tav tm="100000">
                                          <p:val>
                                            <p:strVal val="#ppt_y"/>
                                          </p:val>
                                        </p:tav>
                                      </p:tavLst>
                                    </p:anim>
                                  </p:childTnLst>
                                </p:cTn>
                              </p:par>
                              <p:par>
                                <p:cTn id="111" presetID="2" presetClass="exit" presetSubtype="8" fill="hold" nodeType="withEffect">
                                  <p:stCondLst>
                                    <p:cond delay="0"/>
                                  </p:stCondLst>
                                  <p:childTnLst>
                                    <p:anim calcmode="lin" valueType="num">
                                      <p:cBhvr additive="base">
                                        <p:cTn id="112" dur="500"/>
                                        <p:tgtEl>
                                          <p:spTgt spid="49"/>
                                        </p:tgtEl>
                                        <p:attrNameLst>
                                          <p:attrName>ppt_x</p:attrName>
                                        </p:attrNameLst>
                                      </p:cBhvr>
                                      <p:tavLst>
                                        <p:tav tm="0">
                                          <p:val>
                                            <p:strVal val="ppt_x"/>
                                          </p:val>
                                        </p:tav>
                                        <p:tav tm="100000">
                                          <p:val>
                                            <p:strVal val="0-ppt_w/2"/>
                                          </p:val>
                                        </p:tav>
                                      </p:tavLst>
                                    </p:anim>
                                    <p:anim calcmode="lin" valueType="num">
                                      <p:cBhvr additive="base">
                                        <p:cTn id="113" dur="500"/>
                                        <p:tgtEl>
                                          <p:spTgt spid="49"/>
                                        </p:tgtEl>
                                        <p:attrNameLst>
                                          <p:attrName>ppt_y</p:attrName>
                                        </p:attrNameLst>
                                      </p:cBhvr>
                                      <p:tavLst>
                                        <p:tav tm="0">
                                          <p:val>
                                            <p:strVal val="ppt_y"/>
                                          </p:val>
                                        </p:tav>
                                        <p:tav tm="100000">
                                          <p:val>
                                            <p:strVal val="ppt_y"/>
                                          </p:val>
                                        </p:tav>
                                      </p:tavLst>
                                    </p:anim>
                                    <p:set>
                                      <p:cBhvr>
                                        <p:cTn id="114" dur="1" fill="hold">
                                          <p:stCondLst>
                                            <p:cond delay="499"/>
                                          </p:stCondLst>
                                        </p:cTn>
                                        <p:tgtEl>
                                          <p:spTgt spid="49"/>
                                        </p:tgtEl>
                                        <p:attrNameLst>
                                          <p:attrName>style.visibility</p:attrName>
                                        </p:attrNameLst>
                                      </p:cBhvr>
                                      <p:to>
                                        <p:strVal val="hidden"/>
                                      </p:to>
                                    </p:set>
                                  </p:childTnLst>
                                </p:cTn>
                              </p:par>
                            </p:childTnLst>
                          </p:cTn>
                        </p:par>
                        <p:par>
                          <p:cTn id="115" fill="hold">
                            <p:stCondLst>
                              <p:cond delay="500"/>
                            </p:stCondLst>
                            <p:childTnLst>
                              <p:par>
                                <p:cTn id="116" presetID="2" presetClass="exit" presetSubtype="4" fill="hold" grpId="2" nodeType="afterEffect">
                                  <p:stCondLst>
                                    <p:cond delay="0"/>
                                  </p:stCondLst>
                                  <p:childTnLst>
                                    <p:anim calcmode="lin" valueType="num">
                                      <p:cBhvr additive="base">
                                        <p:cTn id="117" dur="500"/>
                                        <p:tgtEl>
                                          <p:spTgt spid="151"/>
                                        </p:tgtEl>
                                        <p:attrNameLst>
                                          <p:attrName>ppt_x</p:attrName>
                                        </p:attrNameLst>
                                      </p:cBhvr>
                                      <p:tavLst>
                                        <p:tav tm="0">
                                          <p:val>
                                            <p:strVal val="ppt_x"/>
                                          </p:val>
                                        </p:tav>
                                        <p:tav tm="100000">
                                          <p:val>
                                            <p:strVal val="ppt_x"/>
                                          </p:val>
                                        </p:tav>
                                      </p:tavLst>
                                    </p:anim>
                                    <p:anim calcmode="lin" valueType="num">
                                      <p:cBhvr additive="base">
                                        <p:cTn id="118" dur="500"/>
                                        <p:tgtEl>
                                          <p:spTgt spid="151"/>
                                        </p:tgtEl>
                                        <p:attrNameLst>
                                          <p:attrName>ppt_y</p:attrName>
                                        </p:attrNameLst>
                                      </p:cBhvr>
                                      <p:tavLst>
                                        <p:tav tm="0">
                                          <p:val>
                                            <p:strVal val="ppt_y"/>
                                          </p:val>
                                        </p:tav>
                                        <p:tav tm="100000">
                                          <p:val>
                                            <p:strVal val="1+ppt_h/2"/>
                                          </p:val>
                                        </p:tav>
                                      </p:tavLst>
                                    </p:anim>
                                    <p:set>
                                      <p:cBhvr>
                                        <p:cTn id="119" dur="1" fill="hold">
                                          <p:stCondLst>
                                            <p:cond delay="499"/>
                                          </p:stCondLst>
                                        </p:cTn>
                                        <p:tgtEl>
                                          <p:spTgt spid="151"/>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103" grpId="0" animBg="1"/>
      <p:bldP spid="103" grpId="1" animBg="1"/>
      <p:bldP spid="103" grpId="2" animBg="1"/>
      <p:bldP spid="104" grpId="0" animBg="1"/>
      <p:bldP spid="104" grpId="1" animBg="1"/>
      <p:bldP spid="104" grpId="2" animBg="1"/>
      <p:bldP spid="105" grpId="0" animBg="1"/>
      <p:bldP spid="105" grpId="1" animBg="1"/>
      <p:bldP spid="105" grpId="2" animBg="1"/>
      <p:bldP spid="106" grpId="0" animBg="1"/>
      <p:bldP spid="106" grpId="1" animBg="1"/>
      <p:bldP spid="106" grpId="2" animBg="1"/>
      <p:bldP spid="150" grpId="0" animBg="1"/>
      <p:bldP spid="150" grpId="1" animBg="1"/>
      <p:bldP spid="150" grpId="2" animBg="1"/>
      <p:bldP spid="151" grpId="0" animBg="1"/>
      <p:bldP spid="151" grpId="1" animBg="1"/>
      <p:bldP spid="151" grpId="2" animBg="1"/>
      <p:bldP spid="1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a:t>
            </a:r>
            <a:br>
              <a:rPr lang="en-US" dirty="0" smtClean="0"/>
            </a:br>
            <a:r>
              <a:rPr lang="en-US" dirty="0" smtClean="0"/>
              <a:t>Fitness Matrix – Selected Models</a:t>
            </a:r>
            <a:endParaRPr lang="en-US" dirty="0"/>
          </a:p>
        </p:txBody>
      </p:sp>
      <p:sp>
        <p:nvSpPr>
          <p:cNvPr id="3" name="Content Placeholder 2"/>
          <p:cNvSpPr>
            <a:spLocks noGrp="1"/>
          </p:cNvSpPr>
          <p:nvPr>
            <p:ph idx="1"/>
          </p:nvPr>
        </p:nvSpPr>
        <p:spPr>
          <a:xfrm>
            <a:off x="685800" y="1570038"/>
            <a:ext cx="8229600" cy="4525963"/>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6" name="TextBox 5"/>
          <p:cNvSpPr txBox="1"/>
          <p:nvPr/>
        </p:nvSpPr>
        <p:spPr>
          <a:xfrm>
            <a:off x="1113162" y="1871247"/>
            <a:ext cx="1447800" cy="338554"/>
          </a:xfrm>
          <a:prstGeom prst="rect">
            <a:avLst/>
          </a:prstGeom>
          <a:noFill/>
        </p:spPr>
        <p:txBody>
          <a:bodyPr wrap="square" rtlCol="0">
            <a:spAutoFit/>
          </a:bodyPr>
          <a:lstStyle/>
          <a:p>
            <a:pPr algn="ctr"/>
            <a:r>
              <a:rPr lang="en-US" sz="1600" b="1" dirty="0" smtClean="0"/>
              <a:t>Without</a:t>
            </a:r>
            <a:endParaRPr lang="en-US" sz="1600" b="1" dirty="0"/>
          </a:p>
        </p:txBody>
      </p:sp>
      <p:sp>
        <p:nvSpPr>
          <p:cNvPr id="7" name="TextBox 6"/>
          <p:cNvSpPr txBox="1"/>
          <p:nvPr/>
        </p:nvSpPr>
        <p:spPr>
          <a:xfrm>
            <a:off x="2514600" y="1871247"/>
            <a:ext cx="2667000" cy="338554"/>
          </a:xfrm>
          <a:prstGeom prst="rect">
            <a:avLst/>
          </a:prstGeom>
          <a:noFill/>
        </p:spPr>
        <p:txBody>
          <a:bodyPr wrap="square" rtlCol="0">
            <a:spAutoFit/>
          </a:bodyPr>
          <a:lstStyle/>
          <a:p>
            <a:pPr algn="ctr"/>
            <a:r>
              <a:rPr lang="en-US" sz="1600" b="1" dirty="0" smtClean="0"/>
              <a:t>With </a:t>
            </a:r>
            <a:r>
              <a:rPr lang="en-US" sz="1600" b="1" dirty="0" err="1" smtClean="0"/>
              <a:t>BioMarker</a:t>
            </a:r>
            <a:r>
              <a:rPr lang="en-US" sz="1600" b="1" dirty="0" smtClean="0"/>
              <a:t> Correction</a:t>
            </a:r>
            <a:endParaRPr lang="en-US" sz="1600" b="1" dirty="0"/>
          </a:p>
        </p:txBody>
      </p:sp>
      <p:sp>
        <p:nvSpPr>
          <p:cNvPr id="10" name="TextBox 9"/>
          <p:cNvSpPr txBox="1"/>
          <p:nvPr/>
        </p:nvSpPr>
        <p:spPr>
          <a:xfrm>
            <a:off x="1447800" y="1504891"/>
            <a:ext cx="3505200" cy="400110"/>
          </a:xfrm>
          <a:prstGeom prst="rect">
            <a:avLst/>
          </a:prstGeom>
          <a:noFill/>
        </p:spPr>
        <p:txBody>
          <a:bodyPr wrap="square" rtlCol="0">
            <a:spAutoFit/>
          </a:bodyPr>
          <a:lstStyle/>
          <a:p>
            <a:pPr algn="ctr"/>
            <a:r>
              <a:rPr lang="en-US" sz="2000" b="1" dirty="0" smtClean="0"/>
              <a:t>No Correlation - Independent</a:t>
            </a:r>
            <a:endParaRPr lang="en-US" sz="2000" b="1" dirty="0"/>
          </a:p>
        </p:txBody>
      </p:sp>
      <p:sp>
        <p:nvSpPr>
          <p:cNvPr id="15" name="TextBox 14"/>
          <p:cNvSpPr txBox="1"/>
          <p:nvPr/>
        </p:nvSpPr>
        <p:spPr>
          <a:xfrm>
            <a:off x="609600" y="4953001"/>
            <a:ext cx="5029200" cy="369332"/>
          </a:xfrm>
          <a:prstGeom prst="rect">
            <a:avLst/>
          </a:prstGeom>
          <a:noFill/>
        </p:spPr>
        <p:txBody>
          <a:bodyPr wrap="square" rtlCol="0">
            <a:spAutoFit/>
          </a:bodyPr>
          <a:lstStyle/>
          <a:p>
            <a:pPr algn="ctr"/>
            <a:r>
              <a:rPr lang="en-US" b="1" dirty="0" smtClean="0"/>
              <a:t>26 Best Representative Models selected from 544</a:t>
            </a:r>
            <a:endParaRPr lang="en-US" b="1" dirty="0"/>
          </a:p>
        </p:txBody>
      </p:sp>
      <p:sp>
        <p:nvSpPr>
          <p:cNvPr id="17" name="TextBox 16"/>
          <p:cNvSpPr txBox="1"/>
          <p:nvPr/>
        </p:nvSpPr>
        <p:spPr>
          <a:xfrm>
            <a:off x="5824210" y="1504891"/>
            <a:ext cx="2481590" cy="400110"/>
          </a:xfrm>
          <a:prstGeom prst="rect">
            <a:avLst/>
          </a:prstGeom>
          <a:noFill/>
        </p:spPr>
        <p:txBody>
          <a:bodyPr wrap="square" rtlCol="0">
            <a:spAutoFit/>
          </a:bodyPr>
          <a:lstStyle/>
          <a:p>
            <a:pPr algn="ctr"/>
            <a:r>
              <a:rPr lang="en-US" sz="2000" b="1" dirty="0" smtClean="0"/>
              <a:t>Fully Correlated</a:t>
            </a:r>
            <a:endParaRPr lang="en-US" sz="2000" b="1" dirty="0"/>
          </a:p>
        </p:txBody>
      </p:sp>
      <p:sp>
        <p:nvSpPr>
          <p:cNvPr id="21" name="TextBox 20"/>
          <p:cNvSpPr txBox="1"/>
          <p:nvPr/>
        </p:nvSpPr>
        <p:spPr>
          <a:xfrm>
            <a:off x="76200" y="6504801"/>
            <a:ext cx="7086600" cy="276999"/>
          </a:xfrm>
          <a:prstGeom prst="rect">
            <a:avLst/>
          </a:prstGeom>
          <a:noFill/>
        </p:spPr>
        <p:txBody>
          <a:bodyPr wrap="square" rtlCol="0">
            <a:spAutoFit/>
          </a:bodyPr>
          <a:lstStyle/>
          <a:p>
            <a:r>
              <a:rPr lang="en-US" sz="1200" dirty="0" smtClean="0"/>
              <a:t>Version 24 -  MIST_RefModel_2014_05_23_BEST_REPEAT_TraceBack.zip</a:t>
            </a:r>
            <a:endParaRPr lang="en-US" sz="1200" dirty="0"/>
          </a:p>
        </p:txBody>
      </p:sp>
      <p:graphicFrame>
        <p:nvGraphicFramePr>
          <p:cNvPr id="24" name="Table 23"/>
          <p:cNvGraphicFramePr>
            <a:graphicFrameLocks noGrp="1"/>
          </p:cNvGraphicFramePr>
          <p:nvPr/>
        </p:nvGraphicFramePr>
        <p:xfrm>
          <a:off x="427362" y="2087544"/>
          <a:ext cx="8511246" cy="2895620"/>
        </p:xfrm>
        <a:graphic>
          <a:graphicData uri="http://schemas.openxmlformats.org/drawingml/2006/table">
            <a:tbl>
              <a:tblPr/>
              <a:tblGrid>
                <a:gridCol w="890951"/>
                <a:gridCol w="144779"/>
                <a:gridCol w="118283"/>
                <a:gridCol w="144779"/>
                <a:gridCol w="118283"/>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tblGrid>
              <a:tr h="55685">
                <a:tc>
                  <a:txBody>
                    <a:bodyPr/>
                    <a:lstStyle/>
                    <a:p>
                      <a:pPr algn="l" fontAlgn="b"/>
                      <a:r>
                        <a:rPr lang="en-US" sz="300" b="1" i="0" u="none" strike="noStrike" dirty="0">
                          <a:solidFill>
                            <a:srgbClr val="000000"/>
                          </a:solidFill>
                          <a:latin typeface="Calibri"/>
                        </a:rPr>
                        <a:t>MODELS</a:t>
                      </a: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r>
              <a:tr h="55685">
                <a:tc>
                  <a:txBody>
                    <a:bodyPr/>
                    <a:lstStyle/>
                    <a:p>
                      <a:pPr algn="l" fontAlgn="b"/>
                      <a:r>
                        <a:rPr lang="en-US" sz="300" b="0" i="0" u="none" strike="noStrike">
                          <a:solidFill>
                            <a:srgbClr val="000000"/>
                          </a:solidFill>
                          <a:latin typeface="Calibri"/>
                        </a:rPr>
                        <a:t>Method_A1c</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Method_BMI</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Method_BP</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Method_Lipids</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Method_Smoke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Method_MI</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8</a:t>
                      </a:r>
                    </a:p>
                  </a:txBody>
                  <a:tcPr marL="2785" marR="2785" marT="2785" marB="0" anchor="b">
                    <a:lnL>
                      <a:noFill/>
                    </a:lnL>
                    <a:lnR>
                      <a:noFill/>
                    </a:lnR>
                    <a:lnT>
                      <a:noFill/>
                    </a:lnT>
                    <a:lnB>
                      <a:noFill/>
                    </a:lnB>
                    <a:solidFill>
                      <a:srgbClr val="92ABAF"/>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10</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A9473"/>
                    </a:solidFill>
                  </a:tcPr>
                </a:tc>
                <a:tc>
                  <a:txBody>
                    <a:bodyPr/>
                    <a:lstStyle/>
                    <a:p>
                      <a:pPr algn="r" fontAlgn="b"/>
                      <a:r>
                        <a:rPr lang="en-US" sz="300" b="0" i="0" u="none" strike="noStrike">
                          <a:solidFill>
                            <a:srgbClr val="000000"/>
                          </a:solidFill>
                          <a:latin typeface="Calibri"/>
                        </a:rPr>
                        <a:t>3</a:t>
                      </a:r>
                    </a:p>
                  </a:txBody>
                  <a:tcPr marL="2785" marR="2785" marT="2785" marB="0" anchor="b">
                    <a:lnL>
                      <a:noFill/>
                    </a:lnL>
                    <a:lnR>
                      <a:noFill/>
                    </a:lnR>
                    <a:lnT>
                      <a:noFill/>
                    </a:lnT>
                    <a:lnB>
                      <a:noFill/>
                    </a:lnB>
                    <a:solidFill>
                      <a:srgbClr val="FCBF7B"/>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5</a:t>
                      </a:r>
                    </a:p>
                  </a:txBody>
                  <a:tcPr marL="2785" marR="2785" marT="2785" marB="0" anchor="b">
                    <a:lnL>
                      <a:noFill/>
                    </a:lnL>
                    <a:lnR>
                      <a:noFill/>
                    </a:lnR>
                    <a:lnT>
                      <a:noFill/>
                    </a:lnT>
                    <a:lnB>
                      <a:noFill/>
                    </a:lnB>
                    <a:solidFill>
                      <a:srgbClr val="E4DB8F"/>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7</a:t>
                      </a:r>
                    </a:p>
                  </a:txBody>
                  <a:tcPr marL="2785" marR="2785" marT="2785" marB="0" anchor="b">
                    <a:lnL>
                      <a:noFill/>
                    </a:lnL>
                    <a:lnR>
                      <a:noFill/>
                    </a:lnR>
                    <a:lnT>
                      <a:noFill/>
                    </a:lnT>
                    <a:lnB>
                      <a:noFill/>
                    </a:lnB>
                    <a:solidFill>
                      <a:srgbClr val="ADBBA5"/>
                    </a:solidFill>
                  </a:tcPr>
                </a:tc>
                <a:tc>
                  <a:txBody>
                    <a:bodyPr/>
                    <a:lstStyle/>
                    <a:p>
                      <a:pPr algn="r" fontAlgn="b"/>
                      <a:r>
                        <a:rPr lang="en-US" sz="300" b="0" i="0" u="none" strike="noStrike">
                          <a:solidFill>
                            <a:srgbClr val="000000"/>
                          </a:solidFill>
                          <a:latin typeface="Calibri"/>
                        </a:rPr>
                        <a:t>9</a:t>
                      </a:r>
                    </a:p>
                  </a:txBody>
                  <a:tcPr marL="2785" marR="2785" marT="2785" marB="0" anchor="b">
                    <a:lnL>
                      <a:noFill/>
                    </a:lnL>
                    <a:lnR>
                      <a:noFill/>
                    </a:lnR>
                    <a:lnT>
                      <a:noFill/>
                    </a:lnT>
                    <a:lnB>
                      <a:noFill/>
                    </a:lnB>
                    <a:solidFill>
                      <a:srgbClr val="769BBB"/>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8</a:t>
                      </a:r>
                    </a:p>
                  </a:txBody>
                  <a:tcPr marL="2785" marR="2785" marT="2785" marB="0" anchor="b">
                    <a:lnL>
                      <a:noFill/>
                    </a:lnL>
                    <a:lnR>
                      <a:noFill/>
                    </a:lnR>
                    <a:lnT>
                      <a:noFill/>
                    </a:lnT>
                    <a:lnB>
                      <a:noFill/>
                    </a:lnB>
                    <a:solidFill>
                      <a:srgbClr val="92ABAF"/>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10</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A9473"/>
                    </a:solidFill>
                  </a:tcPr>
                </a:tc>
                <a:tc>
                  <a:txBody>
                    <a:bodyPr/>
                    <a:lstStyle/>
                    <a:p>
                      <a:pPr algn="r" fontAlgn="b"/>
                      <a:r>
                        <a:rPr lang="en-US" sz="300" b="0" i="0" u="none" strike="noStrike">
                          <a:solidFill>
                            <a:srgbClr val="000000"/>
                          </a:solidFill>
                          <a:latin typeface="Calibri"/>
                        </a:rPr>
                        <a:t>3</a:t>
                      </a:r>
                    </a:p>
                  </a:txBody>
                  <a:tcPr marL="2785" marR="2785" marT="2785" marB="0" anchor="b">
                    <a:lnL>
                      <a:noFill/>
                    </a:lnL>
                    <a:lnR>
                      <a:noFill/>
                    </a:lnR>
                    <a:lnT>
                      <a:noFill/>
                    </a:lnT>
                    <a:lnB>
                      <a:noFill/>
                    </a:lnB>
                    <a:solidFill>
                      <a:srgbClr val="FCBF7B"/>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5</a:t>
                      </a:r>
                    </a:p>
                  </a:txBody>
                  <a:tcPr marL="2785" marR="2785" marT="2785" marB="0" anchor="b">
                    <a:lnL>
                      <a:noFill/>
                    </a:lnL>
                    <a:lnR>
                      <a:noFill/>
                    </a:lnR>
                    <a:lnT>
                      <a:noFill/>
                    </a:lnT>
                    <a:lnB>
                      <a:noFill/>
                    </a:lnB>
                    <a:solidFill>
                      <a:srgbClr val="E4DB8F"/>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7</a:t>
                      </a:r>
                    </a:p>
                  </a:txBody>
                  <a:tcPr marL="2785" marR="2785" marT="2785" marB="0" anchor="b">
                    <a:lnL>
                      <a:noFill/>
                    </a:lnL>
                    <a:lnR>
                      <a:noFill/>
                    </a:lnR>
                    <a:lnT>
                      <a:noFill/>
                    </a:lnT>
                    <a:lnB>
                      <a:noFill/>
                    </a:lnB>
                    <a:solidFill>
                      <a:srgbClr val="ADBBA5"/>
                    </a:solidFill>
                  </a:tcPr>
                </a:tc>
                <a:tc>
                  <a:txBody>
                    <a:bodyPr/>
                    <a:lstStyle/>
                    <a:p>
                      <a:pPr algn="r" fontAlgn="b"/>
                      <a:r>
                        <a:rPr lang="en-US" sz="300" b="0" i="0" u="none" strike="noStrike">
                          <a:solidFill>
                            <a:srgbClr val="000000"/>
                          </a:solidFill>
                          <a:latin typeface="Calibri"/>
                        </a:rPr>
                        <a:t>9</a:t>
                      </a:r>
                    </a:p>
                  </a:txBody>
                  <a:tcPr marL="2785" marR="2785" marT="2785" marB="0" anchor="b">
                    <a:lnL>
                      <a:noFill/>
                    </a:lnL>
                    <a:lnR>
                      <a:noFill/>
                    </a:lnR>
                    <a:lnT>
                      <a:noFill/>
                    </a:lnT>
                    <a:lnB>
                      <a:noFill/>
                    </a:lnB>
                    <a:solidFill>
                      <a:srgbClr val="769BBB"/>
                    </a:solidFill>
                  </a:tcPr>
                </a:tc>
              </a:tr>
              <a:tr h="55685">
                <a:tc>
                  <a:txBody>
                    <a:bodyPr/>
                    <a:lstStyle/>
                    <a:p>
                      <a:pPr algn="l" fontAlgn="b"/>
                      <a:r>
                        <a:rPr lang="en-US" sz="300" b="0" i="0" u="none" strike="noStrike">
                          <a:solidFill>
                            <a:srgbClr val="000000"/>
                          </a:solidFill>
                          <a:latin typeface="Calibri"/>
                        </a:rPr>
                        <a:t>Method_Stroke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7</a:t>
                      </a:r>
                    </a:p>
                  </a:txBody>
                  <a:tcPr marL="2785" marR="2785" marT="2785" marB="0" anchor="b">
                    <a:lnL>
                      <a:noFill/>
                    </a:lnL>
                    <a:lnR>
                      <a:noFill/>
                    </a:lnR>
                    <a:lnT>
                      <a:noFill/>
                    </a:lnT>
                    <a:lnB>
                      <a:noFill/>
                    </a:lnB>
                    <a:solidFill>
                      <a:srgbClr val="95ADAE"/>
                    </a:solidFill>
                  </a:tcPr>
                </a:tc>
                <a:tc>
                  <a:txBody>
                    <a:bodyPr/>
                    <a:lstStyle/>
                    <a:p>
                      <a:pPr algn="r" fontAlgn="b"/>
                      <a:r>
                        <a:rPr lang="en-US" sz="300" b="0" i="0" u="none" strike="noStrike">
                          <a:solidFill>
                            <a:srgbClr val="000000"/>
                          </a:solidFill>
                          <a:latin typeface="Calibri"/>
                        </a:rPr>
                        <a:t>8</a:t>
                      </a:r>
                    </a:p>
                  </a:txBody>
                  <a:tcPr marL="2785" marR="2785" marT="2785" marB="0" anchor="b">
                    <a:lnL>
                      <a:noFill/>
                    </a:lnL>
                    <a:lnR>
                      <a:noFill/>
                    </a:lnR>
                    <a:lnT>
                      <a:noFill/>
                    </a:lnT>
                    <a:lnB>
                      <a:noFill/>
                    </a:lnB>
                    <a:solidFill>
                      <a:srgbClr val="81A1B6"/>
                    </a:solidFill>
                  </a:tcPr>
                </a:tc>
                <a:tc>
                  <a:txBody>
                    <a:bodyPr/>
                    <a:lstStyle/>
                    <a:p>
                      <a:pPr algn="r" fontAlgn="b"/>
                      <a:r>
                        <a:rPr lang="en-US" sz="300" b="0" i="0" u="none" strike="noStrike">
                          <a:solidFill>
                            <a:srgbClr val="000000"/>
                          </a:solidFill>
                          <a:latin typeface="Calibri"/>
                        </a:rPr>
                        <a:t>9</a:t>
                      </a:r>
                    </a:p>
                  </a:txBody>
                  <a:tcPr marL="2785" marR="2785" marT="2785" marB="0" anchor="b">
                    <a:lnL>
                      <a:noFill/>
                    </a:lnL>
                    <a:lnR>
                      <a:noFill/>
                    </a:lnR>
                    <a:lnT>
                      <a:noFill/>
                    </a:lnT>
                    <a:lnB>
                      <a:noFill/>
                    </a:lnB>
                    <a:solidFill>
                      <a:srgbClr val="6E96BE"/>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10</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3</a:t>
                      </a:r>
                    </a:p>
                  </a:txBody>
                  <a:tcPr marL="2785" marR="2785" marT="2785" marB="0" anchor="b">
                    <a:lnL>
                      <a:noFill/>
                    </a:lnL>
                    <a:lnR>
                      <a:noFill/>
                    </a:lnR>
                    <a:lnT>
                      <a:noFill/>
                    </a:lnT>
                    <a:lnB>
                      <a:noFill/>
                    </a:lnB>
                    <a:solidFill>
                      <a:srgbClr val="E2DA8F"/>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5</a:t>
                      </a:r>
                    </a:p>
                  </a:txBody>
                  <a:tcPr marL="2785" marR="2785" marT="2785" marB="0" anchor="b">
                    <a:lnL>
                      <a:noFill/>
                    </a:lnL>
                    <a:lnR>
                      <a:noFill/>
                    </a:lnR>
                    <a:lnT>
                      <a:noFill/>
                    </a:lnT>
                    <a:lnB>
                      <a:noFill/>
                    </a:lnB>
                    <a:solidFill>
                      <a:srgbClr val="BCC49F"/>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A8B8A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7</a:t>
                      </a:r>
                    </a:p>
                  </a:txBody>
                  <a:tcPr marL="2785" marR="2785" marT="2785" marB="0" anchor="b">
                    <a:lnL>
                      <a:noFill/>
                    </a:lnL>
                    <a:lnR>
                      <a:noFill/>
                    </a:lnR>
                    <a:lnT>
                      <a:noFill/>
                    </a:lnT>
                    <a:lnB>
                      <a:noFill/>
                    </a:lnB>
                    <a:solidFill>
                      <a:srgbClr val="95ADAE"/>
                    </a:solidFill>
                  </a:tcPr>
                </a:tc>
                <a:tc>
                  <a:txBody>
                    <a:bodyPr/>
                    <a:lstStyle/>
                    <a:p>
                      <a:pPr algn="r" fontAlgn="b"/>
                      <a:r>
                        <a:rPr lang="en-US" sz="300" b="0" i="0" u="none" strike="noStrike">
                          <a:solidFill>
                            <a:srgbClr val="000000"/>
                          </a:solidFill>
                          <a:latin typeface="Calibri"/>
                        </a:rPr>
                        <a:t>8</a:t>
                      </a:r>
                    </a:p>
                  </a:txBody>
                  <a:tcPr marL="2785" marR="2785" marT="2785" marB="0" anchor="b">
                    <a:lnL>
                      <a:noFill/>
                    </a:lnL>
                    <a:lnR>
                      <a:noFill/>
                    </a:lnR>
                    <a:lnT>
                      <a:noFill/>
                    </a:lnT>
                    <a:lnB>
                      <a:noFill/>
                    </a:lnB>
                    <a:solidFill>
                      <a:srgbClr val="81A1B6"/>
                    </a:solidFill>
                  </a:tcPr>
                </a:tc>
                <a:tc>
                  <a:txBody>
                    <a:bodyPr/>
                    <a:lstStyle/>
                    <a:p>
                      <a:pPr algn="r" fontAlgn="b"/>
                      <a:r>
                        <a:rPr lang="en-US" sz="300" b="0" i="0" u="none" strike="noStrike">
                          <a:solidFill>
                            <a:srgbClr val="000000"/>
                          </a:solidFill>
                          <a:latin typeface="Calibri"/>
                        </a:rPr>
                        <a:t>9</a:t>
                      </a:r>
                    </a:p>
                  </a:txBody>
                  <a:tcPr marL="2785" marR="2785" marT="2785" marB="0" anchor="b">
                    <a:lnL>
                      <a:noFill/>
                    </a:lnL>
                    <a:lnR>
                      <a:noFill/>
                    </a:lnR>
                    <a:lnT>
                      <a:noFill/>
                    </a:lnT>
                    <a:lnB>
                      <a:noFill/>
                    </a:lnB>
                    <a:solidFill>
                      <a:srgbClr val="6E96BE"/>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10</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3</a:t>
                      </a:r>
                    </a:p>
                  </a:txBody>
                  <a:tcPr marL="2785" marR="2785" marT="2785" marB="0" anchor="b">
                    <a:lnL>
                      <a:noFill/>
                    </a:lnL>
                    <a:lnR>
                      <a:noFill/>
                    </a:lnR>
                    <a:lnT>
                      <a:noFill/>
                    </a:lnT>
                    <a:lnB>
                      <a:noFill/>
                    </a:lnB>
                    <a:solidFill>
                      <a:srgbClr val="E2DA8F"/>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5</a:t>
                      </a:r>
                    </a:p>
                  </a:txBody>
                  <a:tcPr marL="2785" marR="2785" marT="2785" marB="0" anchor="b">
                    <a:lnL>
                      <a:noFill/>
                    </a:lnL>
                    <a:lnR>
                      <a:noFill/>
                    </a:lnR>
                    <a:lnT>
                      <a:noFill/>
                    </a:lnT>
                    <a:lnB>
                      <a:noFill/>
                    </a:lnB>
                    <a:solidFill>
                      <a:srgbClr val="BCC49F"/>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A8B8A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r>
              <a:tr h="55685">
                <a:tc>
                  <a:txBody>
                    <a:bodyPr/>
                    <a:lstStyle/>
                    <a:p>
                      <a:pPr algn="l" fontAlgn="b"/>
                      <a:r>
                        <a:rPr lang="en-US" sz="300" b="0" i="0" u="none" strike="noStrike">
                          <a:solidFill>
                            <a:srgbClr val="000000"/>
                          </a:solidFill>
                          <a:latin typeface="Calibri"/>
                        </a:rPr>
                        <a:t>Method_DeathCHD</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Method_DeathStroke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Method_TimeImprove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1" i="0" u="none" strike="noStrike">
                          <a:solidFill>
                            <a:srgbClr val="000000"/>
                          </a:solidFill>
                          <a:latin typeface="Calibri"/>
                        </a:rPr>
                        <a:t>FITNESS: LOW SCORE = GOOD FITNESS</a:t>
                      </a: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r>
              <a:tr h="55685">
                <a:tc>
                  <a:txBody>
                    <a:bodyPr/>
                    <a:lstStyle/>
                    <a:p>
                      <a:pPr algn="l" fontAlgn="b"/>
                      <a:r>
                        <a:rPr lang="en-US" sz="300" b="0" i="0" u="none" strike="noStrike">
                          <a:solidFill>
                            <a:srgbClr val="000000"/>
                          </a:solidFill>
                          <a:latin typeface="Calibri"/>
                        </a:rPr>
                        <a:t>UKPDS33 Conventional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8.709</a:t>
                      </a:r>
                    </a:p>
                  </a:txBody>
                  <a:tcPr marL="2785" marR="2785" marT="2785" marB="0" anchor="b">
                    <a:lnL>
                      <a:noFill/>
                    </a:lnL>
                    <a:lnR>
                      <a:noFill/>
                    </a:lnR>
                    <a:lnT>
                      <a:noFill/>
                    </a:lnT>
                    <a:lnB>
                      <a:noFill/>
                    </a:lnB>
                    <a:solidFill>
                      <a:srgbClr val="8FCA7D"/>
                    </a:solidFill>
                  </a:tcPr>
                </a:tc>
                <a:tc>
                  <a:txBody>
                    <a:bodyPr/>
                    <a:lstStyle/>
                    <a:p>
                      <a:pPr algn="r" fontAlgn="b"/>
                      <a:r>
                        <a:rPr lang="en-US" sz="300" b="0" i="0" u="none" strike="noStrike">
                          <a:solidFill>
                            <a:srgbClr val="000000"/>
                          </a:solidFill>
                          <a:latin typeface="Calibri"/>
                        </a:rPr>
                        <a:t>11.552</a:t>
                      </a:r>
                    </a:p>
                  </a:txBody>
                  <a:tcPr marL="2785" marR="2785" marT="278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19.512</a:t>
                      </a:r>
                    </a:p>
                  </a:txBody>
                  <a:tcPr marL="2785" marR="2785" marT="278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22.592</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36.034</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58.595</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45.394</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29.86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14.933</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23.171</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35.828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17.239</a:t>
                      </a:r>
                    </a:p>
                  </a:txBody>
                  <a:tcPr marL="2785" marR="2785" marT="2785" marB="0" anchor="b">
                    <a:lnL>
                      <a:noFill/>
                    </a:lnL>
                    <a:lnR>
                      <a:noFill/>
                    </a:lnR>
                    <a:lnT>
                      <a:noFill/>
                    </a:lnT>
                    <a:lnB>
                      <a:noFill/>
                    </a:lnB>
                    <a:solidFill>
                      <a:srgbClr val="CEDC81"/>
                    </a:solidFill>
                  </a:tcPr>
                </a:tc>
                <a:tc>
                  <a:txBody>
                    <a:bodyPr/>
                    <a:lstStyle/>
                    <a:p>
                      <a:pPr algn="r" fontAlgn="b"/>
                      <a:r>
                        <a:rPr lang="en-US" sz="300" b="0" i="0" u="none" strike="noStrike">
                          <a:solidFill>
                            <a:srgbClr val="000000"/>
                          </a:solidFill>
                          <a:latin typeface="Calibri"/>
                        </a:rPr>
                        <a:t>11.181</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13.446</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69.142</a:t>
                      </a:r>
                    </a:p>
                  </a:txBody>
                  <a:tcPr marL="2785" marR="2785" marT="2785" marB="0" anchor="b">
                    <a:lnL>
                      <a:noFill/>
                    </a:lnL>
                    <a:lnR>
                      <a:noFill/>
                    </a:lnR>
                    <a:lnT>
                      <a:noFill/>
                    </a:lnT>
                    <a:lnB>
                      <a:noFill/>
                    </a:lnB>
                    <a:solidFill>
                      <a:srgbClr val="FDC67D"/>
                    </a:solidFill>
                  </a:tcPr>
                </a:tc>
                <a:tc>
                  <a:txBody>
                    <a:bodyPr/>
                    <a:lstStyle/>
                    <a:p>
                      <a:pPr algn="r" fontAlgn="b"/>
                      <a:r>
                        <a:rPr lang="en-US" sz="300" b="0" i="0" u="none" strike="noStrike">
                          <a:solidFill>
                            <a:srgbClr val="000000"/>
                          </a:solidFill>
                          <a:latin typeface="Calibri"/>
                        </a:rPr>
                        <a:t>30.162</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31.542</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24.874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22.369</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48.073</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39.68</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16.107</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10.97</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42.592</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42.617</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16.032</a:t>
                      </a:r>
                    </a:p>
                  </a:txBody>
                  <a:tcPr marL="2785" marR="2785" marT="2785" marB="0" anchor="b">
                    <a:lnL>
                      <a:noFill/>
                    </a:lnL>
                    <a:lnR>
                      <a:noFill/>
                    </a:lnR>
                    <a:lnT>
                      <a:noFill/>
                    </a:lnT>
                    <a:lnB>
                      <a:noFill/>
                    </a:lnB>
                    <a:solidFill>
                      <a:srgbClr val="C5DA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31.711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17.713</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38.402</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30.31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44.604</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77.157</a:t>
                      </a:r>
                    </a:p>
                  </a:txBody>
                  <a:tcPr marL="2785" marR="2785" marT="278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61.35</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49.787</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38.279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14.453</a:t>
                      </a:r>
                    </a:p>
                  </a:txBody>
                  <a:tcPr marL="2785" marR="2785" marT="2785" marB="0" anchor="b">
                    <a:lnL>
                      <a:noFill/>
                    </a:lnL>
                    <a:lnR>
                      <a:noFill/>
                    </a:lnR>
                    <a:lnT>
                      <a:noFill/>
                    </a:lnT>
                    <a:lnB>
                      <a:noFill/>
                    </a:lnB>
                    <a:solidFill>
                      <a:srgbClr val="B9D780"/>
                    </a:solidFill>
                  </a:tcPr>
                </a:tc>
                <a:tc>
                  <a:txBody>
                    <a:bodyPr/>
                    <a:lstStyle/>
                    <a:p>
                      <a:pPr algn="r" fontAlgn="b"/>
                      <a:r>
                        <a:rPr lang="en-US" sz="300" b="0" i="0" u="none" strike="noStrike">
                          <a:solidFill>
                            <a:srgbClr val="000000"/>
                          </a:solidFill>
                          <a:latin typeface="Calibri"/>
                        </a:rPr>
                        <a:t>48.377</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54.692</a:t>
                      </a:r>
                    </a:p>
                  </a:txBody>
                  <a:tcPr marL="2785" marR="2785" marT="278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32.284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18.606</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84.552</a:t>
                      </a:r>
                    </a:p>
                  </a:txBody>
                  <a:tcPr marL="2785" marR="2785" marT="2785" marB="0" anchor="b">
                    <a:lnL>
                      <a:noFill/>
                    </a:lnL>
                    <a:lnR>
                      <a:noFill/>
                    </a:lnR>
                    <a:lnT>
                      <a:noFill/>
                    </a:lnT>
                    <a:lnB>
                      <a:noFill/>
                    </a:lnB>
                    <a:solidFill>
                      <a:srgbClr val="FDBA7B"/>
                    </a:solidFill>
                  </a:tcPr>
                </a:tc>
                <a:tc>
                  <a:txBody>
                    <a:bodyPr/>
                    <a:lstStyle/>
                    <a:p>
                      <a:pPr algn="r" fontAlgn="b"/>
                      <a:r>
                        <a:rPr lang="en-US" sz="300" b="0" i="0" u="none" strike="noStrike">
                          <a:solidFill>
                            <a:srgbClr val="000000"/>
                          </a:solidFill>
                          <a:latin typeface="Calibri"/>
                        </a:rPr>
                        <a:t>46.742</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41.819</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38.772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32.916</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67.319</a:t>
                      </a:r>
                    </a:p>
                  </a:txBody>
                  <a:tcPr marL="2785" marR="2785" marT="278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59.013</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29.361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27.968</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34.257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67.302</a:t>
                      </a:r>
                    </a:p>
                  </a:txBody>
                  <a:tcPr marL="2785" marR="2785" marT="278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19.067</a:t>
                      </a:r>
                    </a:p>
                  </a:txBody>
                  <a:tcPr marL="2785" marR="2785" marT="2785" marB="0" anchor="b">
                    <a:lnL>
                      <a:noFill/>
                    </a:lnL>
                    <a:lnR>
                      <a:noFill/>
                    </a:lnR>
                    <a:lnT>
                      <a:noFill/>
                    </a:lnT>
                    <a:lnB>
                      <a:noFill/>
                    </a:lnB>
                    <a:solidFill>
                      <a:srgbClr val="DBE081"/>
                    </a:solidFill>
                  </a:tcPr>
                </a:tc>
              </a:tr>
              <a:tr h="55685">
                <a:tc>
                  <a:txBody>
                    <a:bodyPr/>
                    <a:lstStyle/>
                    <a:p>
                      <a:pPr algn="l" fontAlgn="b"/>
                      <a:r>
                        <a:rPr lang="en-US" sz="300" b="0" i="0" u="none" strike="noStrike">
                          <a:solidFill>
                            <a:srgbClr val="000000"/>
                          </a:solidFill>
                          <a:latin typeface="Calibri"/>
                        </a:rPr>
                        <a:t>UKPDS33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13.985</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17.059</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24.066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22.307</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33.458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53.53</a:t>
                      </a:r>
                    </a:p>
                  </a:txBody>
                  <a:tcPr marL="2785" marR="2785" marT="278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41.977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38.708</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11.801</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19.673</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38.449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29.589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13.722</a:t>
                      </a:r>
                    </a:p>
                  </a:txBody>
                  <a:tcPr marL="2785" marR="2785" marT="2785" marB="0" anchor="b">
                    <a:lnL>
                      <a:noFill/>
                    </a:lnL>
                    <a:lnR>
                      <a:noFill/>
                    </a:lnR>
                    <a:lnT>
                      <a:noFill/>
                    </a:lnT>
                    <a:lnB>
                      <a:noFill/>
                    </a:lnB>
                    <a:solidFill>
                      <a:srgbClr val="B4D57F"/>
                    </a:solidFill>
                  </a:tcPr>
                </a:tc>
                <a:tc>
                  <a:txBody>
                    <a:bodyPr/>
                    <a:lstStyle/>
                    <a:p>
                      <a:pPr algn="r" fontAlgn="b"/>
                      <a:r>
                        <a:rPr lang="en-US" sz="300" b="0" i="0" u="none" strike="noStrike">
                          <a:solidFill>
                            <a:srgbClr val="000000"/>
                          </a:solidFill>
                          <a:latin typeface="Calibri"/>
                        </a:rPr>
                        <a:t>14.266</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63.46</a:t>
                      </a:r>
                    </a:p>
                  </a:txBody>
                  <a:tcPr marL="2785" marR="2785" marT="278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29.793</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30.876</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22.521</a:t>
                      </a:r>
                    </a:p>
                  </a:txBody>
                  <a:tcPr marL="2785" marR="2785" marT="278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20.53</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43.537</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38.526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25.38</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16.473</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35.6</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57.108</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16.73</a:t>
                      </a:r>
                    </a:p>
                  </a:txBody>
                  <a:tcPr marL="2785" marR="2785" marT="2785" marB="0" anchor="b">
                    <a:lnL>
                      <a:noFill/>
                    </a:lnL>
                    <a:lnR>
                      <a:noFill/>
                    </a:lnR>
                    <a:lnT>
                      <a:noFill/>
                    </a:lnT>
                    <a:lnB>
                      <a:noFill/>
                    </a:lnB>
                    <a:solidFill>
                      <a:srgbClr val="CADB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35.434</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29.999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40.111</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35.191</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52.447</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77.77</a:t>
                      </a:r>
                    </a:p>
                  </a:txBody>
                  <a:tcPr marL="2785" marR="2785" marT="278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62.743</a:t>
                      </a:r>
                    </a:p>
                  </a:txBody>
                  <a:tcPr marL="2785" marR="2785" marT="278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59.411</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48.736</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16.019</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61.467</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60.919</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36.226</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30.046</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87.562</a:t>
                      </a:r>
                    </a:p>
                  </a:txBody>
                  <a:tcPr marL="2785" marR="2785" marT="278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51.099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45.985</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41.7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43.722</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66.444</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59.855</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41.727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39.683</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23.106</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76.038</a:t>
                      </a:r>
                    </a:p>
                  </a:txBody>
                  <a:tcPr marL="2785" marR="2785" marT="2785" marB="0" anchor="b">
                    <a:lnL>
                      <a:noFill/>
                    </a:lnL>
                    <a:lnR>
                      <a:noFill/>
                    </a:lnR>
                    <a:lnT>
                      <a:noFill/>
                    </a:lnT>
                    <a:lnB>
                      <a:noFill/>
                    </a:lnB>
                    <a:solidFill>
                      <a:srgbClr val="FDC17C"/>
                    </a:solidFill>
                  </a:tcPr>
                </a:tc>
                <a:tc>
                  <a:txBody>
                    <a:bodyPr/>
                    <a:lstStyle/>
                    <a:p>
                      <a:pPr algn="r" fontAlgn="b"/>
                      <a:r>
                        <a:rPr lang="en-US" sz="300" b="0" i="0" u="none" strike="noStrike">
                          <a:solidFill>
                            <a:srgbClr val="000000"/>
                          </a:solidFill>
                          <a:latin typeface="Calibri"/>
                        </a:rPr>
                        <a:t>27.807</a:t>
                      </a:r>
                    </a:p>
                  </a:txBody>
                  <a:tcPr marL="2785" marR="2785" marT="2785" marB="0" anchor="b">
                    <a:lnL>
                      <a:noFill/>
                    </a:lnL>
                    <a:lnR>
                      <a:noFill/>
                    </a:lnR>
                    <a:lnT>
                      <a:noFill/>
                    </a:lnT>
                    <a:lnB>
                      <a:noFill/>
                    </a:lnB>
                    <a:solidFill>
                      <a:srgbClr val="FFE884"/>
                    </a:solidFill>
                  </a:tcPr>
                </a:tc>
              </a:tr>
              <a:tr h="55685">
                <a:tc>
                  <a:txBody>
                    <a:bodyPr/>
                    <a:lstStyle/>
                    <a:p>
                      <a:pPr algn="l" fontAlgn="b"/>
                      <a:r>
                        <a:rPr lang="en-US" sz="300" b="0" i="0" u="none" strike="noStrike">
                          <a:solidFill>
                            <a:srgbClr val="000000"/>
                          </a:solidFill>
                          <a:latin typeface="Calibri"/>
                        </a:rPr>
                        <a:t>UKPDS33 Full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13.307</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15.576</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21.834</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22.782</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33.737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54.903</a:t>
                      </a:r>
                    </a:p>
                  </a:txBody>
                  <a:tcPr marL="2785" marR="2785" marT="278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41.172</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32.252</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11.115</a:t>
                      </a:r>
                    </a:p>
                  </a:txBody>
                  <a:tcPr marL="2785" marR="2785" marT="2785" marB="0" anchor="b">
                    <a:lnL>
                      <a:noFill/>
                    </a:lnL>
                    <a:lnR>
                      <a:noFill/>
                    </a:lnR>
                    <a:lnT>
                      <a:noFill/>
                    </a:lnT>
                    <a:lnB>
                      <a:noFill/>
                    </a:lnB>
                    <a:solidFill>
                      <a:srgbClr val="A1CF7E"/>
                    </a:solidFill>
                  </a:tcPr>
                </a:tc>
                <a:tc>
                  <a:txBody>
                    <a:bodyPr/>
                    <a:lstStyle/>
                    <a:p>
                      <a:pPr algn="r" fontAlgn="b"/>
                      <a:r>
                        <a:rPr lang="en-US" sz="300" b="0" i="0" u="none" strike="noStrike">
                          <a:solidFill>
                            <a:srgbClr val="000000"/>
                          </a:solidFill>
                          <a:latin typeface="Calibri"/>
                        </a:rPr>
                        <a:t>23.303</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39.549</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29.451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12.013</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13.977</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64.716</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29.506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27.828</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21.553</a:t>
                      </a:r>
                    </a:p>
                  </a:txBody>
                  <a:tcPr marL="2785" marR="2785" marT="2785" marB="0" anchor="b">
                    <a:lnL>
                      <a:noFill/>
                    </a:lnL>
                    <a:lnR>
                      <a:noFill/>
                    </a:lnR>
                    <a:lnT>
                      <a:noFill/>
                    </a:lnT>
                    <a:lnB>
                      <a:noFill/>
                    </a:lnB>
                    <a:solidFill>
                      <a:srgbClr val="EDE582"/>
                    </a:solidFill>
                  </a:tcPr>
                </a:tc>
                <a:tc>
                  <a:txBody>
                    <a:bodyPr/>
                    <a:lstStyle/>
                    <a:p>
                      <a:pPr algn="r" fontAlgn="b"/>
                      <a:r>
                        <a:rPr lang="en-US" sz="300" b="0" i="0" u="none" strike="noStrike">
                          <a:solidFill>
                            <a:srgbClr val="000000"/>
                          </a:solidFill>
                          <a:latin typeface="Calibri"/>
                        </a:rPr>
                        <a:t>19.729</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46.961</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39.293</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23.766</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15.499</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34.006</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50.959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13.555</a:t>
                      </a:r>
                    </a:p>
                  </a:txBody>
                  <a:tcPr marL="2785" marR="2785" marT="2785" marB="0" anchor="b">
                    <a:lnL>
                      <a:noFill/>
                    </a:lnL>
                    <a:lnR>
                      <a:noFill/>
                    </a:lnR>
                    <a:lnT>
                      <a:noFill/>
                    </a:lnT>
                    <a:lnB>
                      <a:noFill/>
                    </a:lnB>
                    <a:solidFill>
                      <a:srgbClr val="B3D57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38.812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26.915</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41.772</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34.795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53.022</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79.948</a:t>
                      </a:r>
                    </a:p>
                  </a:txBody>
                  <a:tcPr marL="2785" marR="2785" marT="2785" marB="0" anchor="b">
                    <a:lnL>
                      <a:noFill/>
                    </a:lnL>
                    <a:lnR>
                      <a:noFill/>
                    </a:lnR>
                    <a:lnT>
                      <a:noFill/>
                    </a:lnT>
                    <a:lnB>
                      <a:noFill/>
                    </a:lnB>
                    <a:solidFill>
                      <a:srgbClr val="FDBD7C"/>
                    </a:solidFill>
                  </a:tcPr>
                </a:tc>
                <a:tc>
                  <a:txBody>
                    <a:bodyPr/>
                    <a:lstStyle/>
                    <a:p>
                      <a:pPr algn="r" fontAlgn="b"/>
                      <a:r>
                        <a:rPr lang="en-US" sz="300" b="0" i="0" u="none" strike="noStrike">
                          <a:solidFill>
                            <a:srgbClr val="000000"/>
                          </a:solidFill>
                          <a:latin typeface="Calibri"/>
                        </a:rPr>
                        <a:t>64.356</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59.876</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46.447</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13.046</a:t>
                      </a:r>
                    </a:p>
                  </a:txBody>
                  <a:tcPr marL="2785" marR="2785" marT="2785" marB="0" anchor="b">
                    <a:lnL>
                      <a:noFill/>
                    </a:lnL>
                    <a:lnR>
                      <a:noFill/>
                    </a:lnR>
                    <a:lnT>
                      <a:noFill/>
                    </a:lnT>
                    <a:lnB>
                      <a:noFill/>
                    </a:lnB>
                    <a:solidFill>
                      <a:srgbClr val="AFD47F"/>
                    </a:solidFill>
                  </a:tcPr>
                </a:tc>
                <a:tc>
                  <a:txBody>
                    <a:bodyPr/>
                    <a:lstStyle/>
                    <a:p>
                      <a:pPr algn="r" fontAlgn="b"/>
                      <a:r>
                        <a:rPr lang="en-US" sz="300" b="0" i="0" u="none" strike="noStrike">
                          <a:solidFill>
                            <a:srgbClr val="000000"/>
                          </a:solidFill>
                          <a:latin typeface="Calibri"/>
                        </a:rPr>
                        <a:t>60.085</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56.836</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37.279</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26.249</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88.29</a:t>
                      </a:r>
                    </a:p>
                  </a:txBody>
                  <a:tcPr marL="2785" marR="2785" marT="278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49.69</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48.342</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44.694</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43.335</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68.719</a:t>
                      </a:r>
                    </a:p>
                  </a:txBody>
                  <a:tcPr marL="2785" marR="2785" marT="2785" marB="0" anchor="b">
                    <a:lnL>
                      <a:noFill/>
                    </a:lnL>
                    <a:lnR>
                      <a:noFill/>
                    </a:lnR>
                    <a:lnT>
                      <a:noFill/>
                    </a:lnT>
                    <a:lnB>
                      <a:noFill/>
                    </a:lnB>
                    <a:solidFill>
                      <a:srgbClr val="FEC77D"/>
                    </a:solidFill>
                  </a:tcPr>
                </a:tc>
                <a:tc>
                  <a:txBody>
                    <a:bodyPr/>
                    <a:lstStyle/>
                    <a:p>
                      <a:pPr algn="r" fontAlgn="b"/>
                      <a:r>
                        <a:rPr lang="en-US" sz="300" b="0" i="0" u="none" strike="noStrike">
                          <a:solidFill>
                            <a:srgbClr val="000000"/>
                          </a:solidFill>
                          <a:latin typeface="Calibri"/>
                        </a:rPr>
                        <a:t>61.278</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37.717</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38.953</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28.035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74.075</a:t>
                      </a:r>
                    </a:p>
                  </a:txBody>
                  <a:tcPr marL="2785" marR="2785" marT="2785" marB="0" anchor="b">
                    <a:lnL>
                      <a:noFill/>
                    </a:lnL>
                    <a:lnR>
                      <a:noFill/>
                    </a:lnR>
                    <a:lnT>
                      <a:noFill/>
                    </a:lnT>
                    <a:lnB>
                      <a:noFill/>
                    </a:lnB>
                    <a:solidFill>
                      <a:srgbClr val="FDC27D"/>
                    </a:solidFill>
                  </a:tcPr>
                </a:tc>
                <a:tc>
                  <a:txBody>
                    <a:bodyPr/>
                    <a:lstStyle/>
                    <a:p>
                      <a:pPr algn="r" fontAlgn="b"/>
                      <a:r>
                        <a:rPr lang="en-US" sz="300" b="0" i="0" u="none" strike="noStrike">
                          <a:solidFill>
                            <a:srgbClr val="000000"/>
                          </a:solidFill>
                          <a:latin typeface="Calibri"/>
                        </a:rPr>
                        <a:t>24.669</a:t>
                      </a:r>
                    </a:p>
                  </a:txBody>
                  <a:tcPr marL="2785" marR="2785" marT="2785" marB="0" anchor="b">
                    <a:lnL>
                      <a:noFill/>
                    </a:lnL>
                    <a:lnR>
                      <a:noFill/>
                    </a:lnR>
                    <a:lnT>
                      <a:noFill/>
                    </a:lnT>
                    <a:lnB>
                      <a:noFill/>
                    </a:lnB>
                    <a:solidFill>
                      <a:srgbClr val="FFEB84"/>
                    </a:solidFill>
                  </a:tcPr>
                </a:tc>
              </a:tr>
              <a:tr h="55685">
                <a:tc>
                  <a:txBody>
                    <a:bodyPr/>
                    <a:lstStyle/>
                    <a:p>
                      <a:pPr algn="l" fontAlgn="b"/>
                      <a:r>
                        <a:rPr lang="en-US" sz="300" b="0" i="0" u="none" strike="noStrike">
                          <a:solidFill>
                            <a:srgbClr val="000000"/>
                          </a:solidFill>
                          <a:latin typeface="Calibri"/>
                        </a:rPr>
                        <a:t>ASPEN All Placebo</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10.37</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13.946</a:t>
                      </a:r>
                    </a:p>
                  </a:txBody>
                  <a:tcPr marL="2785" marR="2785" marT="2785" marB="0" anchor="b">
                    <a:lnL>
                      <a:noFill/>
                    </a:lnL>
                    <a:lnR>
                      <a:noFill/>
                    </a:lnR>
                    <a:lnT>
                      <a:noFill/>
                    </a:lnT>
                    <a:lnB>
                      <a:noFill/>
                    </a:lnB>
                    <a:solidFill>
                      <a:srgbClr val="B6D57F"/>
                    </a:solidFill>
                  </a:tcPr>
                </a:tc>
                <a:tc>
                  <a:txBody>
                    <a:bodyPr/>
                    <a:lstStyle/>
                    <a:p>
                      <a:pPr algn="r" fontAlgn="b"/>
                      <a:r>
                        <a:rPr lang="en-US" sz="300" b="0" i="0" u="none" strike="noStrike">
                          <a:solidFill>
                            <a:srgbClr val="000000"/>
                          </a:solidFill>
                          <a:latin typeface="Calibri"/>
                        </a:rPr>
                        <a:t>11.301</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13.218</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13.83</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24.831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15.785</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17.367</a:t>
                      </a:r>
                    </a:p>
                  </a:txBody>
                  <a:tcPr marL="2785" marR="2785" marT="2785" marB="0" anchor="b">
                    <a:lnL>
                      <a:noFill/>
                    </a:lnL>
                    <a:lnR>
                      <a:noFill/>
                    </a:lnR>
                    <a:lnT>
                      <a:noFill/>
                    </a:lnT>
                    <a:lnB>
                      <a:noFill/>
                    </a:lnB>
                    <a:solidFill>
                      <a:srgbClr val="CEDD81"/>
                    </a:solidFill>
                  </a:tcPr>
                </a:tc>
                <a:tc>
                  <a:txBody>
                    <a:bodyPr/>
                    <a:lstStyle/>
                    <a:p>
                      <a:pPr algn="r" fontAlgn="b"/>
                      <a:r>
                        <a:rPr lang="en-US" sz="300" b="0" i="0" u="none" strike="noStrike">
                          <a:solidFill>
                            <a:srgbClr val="000000"/>
                          </a:solidFill>
                          <a:latin typeface="Calibri"/>
                        </a:rPr>
                        <a:t>10.156</a:t>
                      </a:r>
                    </a:p>
                  </a:txBody>
                  <a:tcPr marL="2785" marR="2785" marT="2785" marB="0" anchor="b">
                    <a:lnL>
                      <a:noFill/>
                    </a:lnL>
                    <a:lnR>
                      <a:noFill/>
                    </a:lnR>
                    <a:lnT>
                      <a:noFill/>
                    </a:lnT>
                    <a:lnB>
                      <a:noFill/>
                    </a:lnB>
                    <a:solidFill>
                      <a:srgbClr val="9ACD7E"/>
                    </a:solidFill>
                  </a:tcPr>
                </a:tc>
                <a:tc>
                  <a:txBody>
                    <a:bodyPr/>
                    <a:lstStyle/>
                    <a:p>
                      <a:pPr algn="r" fontAlgn="b"/>
                      <a:r>
                        <a:rPr lang="en-US" sz="300" b="0" i="0" u="none" strike="noStrike">
                          <a:solidFill>
                            <a:srgbClr val="000000"/>
                          </a:solidFill>
                          <a:latin typeface="Calibri"/>
                        </a:rPr>
                        <a:t>10.711</a:t>
                      </a:r>
                    </a:p>
                  </a:txBody>
                  <a:tcPr marL="2785" marR="2785" marT="278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22.187</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20.533</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10.518</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13.541</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24.3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12.406</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14.915</a:t>
                      </a:r>
                    </a:p>
                  </a:txBody>
                  <a:tcPr marL="2785" marR="2785" marT="2785" marB="0" anchor="b">
                    <a:lnL>
                      <a:noFill/>
                    </a:lnL>
                    <a:lnR>
                      <a:noFill/>
                    </a:lnR>
                    <a:lnT>
                      <a:noFill/>
                    </a:lnT>
                    <a:lnB>
                      <a:noFill/>
                    </a:lnB>
                    <a:solidFill>
                      <a:srgbClr val="BDD780"/>
                    </a:solidFill>
                  </a:tcPr>
                </a:tc>
                <a:tc>
                  <a:txBody>
                    <a:bodyPr/>
                    <a:lstStyle/>
                    <a:p>
                      <a:pPr algn="r" fontAlgn="b"/>
                      <a:r>
                        <a:rPr lang="en-US" sz="300" b="0" i="0" u="none" strike="noStrike">
                          <a:solidFill>
                            <a:srgbClr val="000000"/>
                          </a:solidFill>
                          <a:latin typeface="Calibri"/>
                        </a:rPr>
                        <a:t>14.635</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11.635</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18.693</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18.12</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11.523</a:t>
                      </a:r>
                    </a:p>
                  </a:txBody>
                  <a:tcPr marL="2785" marR="2785" marT="278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12.919</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6.6134</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25.412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16.345</a:t>
                      </a:r>
                    </a:p>
                  </a:txBody>
                  <a:tcPr marL="2785" marR="2785" marT="2785" marB="0" anchor="b">
                    <a:lnL>
                      <a:noFill/>
                    </a:lnL>
                    <a:lnR>
                      <a:noFill/>
                    </a:lnR>
                    <a:lnT>
                      <a:noFill/>
                    </a:lnT>
                    <a:lnB>
                      <a:noFill/>
                    </a:lnB>
                    <a:solidFill>
                      <a:srgbClr val="C7DA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6.9486</a:t>
                      </a:r>
                    </a:p>
                  </a:txBody>
                  <a:tcPr marL="2785" marR="2785" marT="278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11.46</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9.7912</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11.218</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15.638</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27.156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18.8</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26.024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18.942</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17.015</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28.079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35.165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10.235</a:t>
                      </a:r>
                    </a:p>
                  </a:txBody>
                  <a:tcPr marL="2785" marR="2785" marT="278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10.229</a:t>
                      </a:r>
                    </a:p>
                  </a:txBody>
                  <a:tcPr marL="2785" marR="2785" marT="278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33.484</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12.417</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13.95</a:t>
                      </a:r>
                    </a:p>
                  </a:txBody>
                  <a:tcPr marL="2785" marR="2785" marT="2785" marB="0" anchor="b">
                    <a:lnL>
                      <a:noFill/>
                    </a:lnL>
                    <a:lnR>
                      <a:noFill/>
                    </a:lnR>
                    <a:lnT>
                      <a:noFill/>
                    </a:lnT>
                    <a:lnB>
                      <a:noFill/>
                    </a:lnB>
                    <a:solidFill>
                      <a:srgbClr val="B6D57F"/>
                    </a:solidFill>
                  </a:tcPr>
                </a:tc>
                <a:tc>
                  <a:txBody>
                    <a:bodyPr/>
                    <a:lstStyle/>
                    <a:p>
                      <a:pPr algn="r" fontAlgn="b"/>
                      <a:r>
                        <a:rPr lang="en-US" sz="300" b="0" i="0" u="none" strike="noStrike">
                          <a:solidFill>
                            <a:srgbClr val="000000"/>
                          </a:solidFill>
                          <a:latin typeface="Calibri"/>
                        </a:rPr>
                        <a:t>15.021</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12.185</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24.307</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25.88</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19.62</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20.524</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12.109</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36.898</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31.227</a:t>
                      </a:r>
                    </a:p>
                  </a:txBody>
                  <a:tcPr marL="2785" marR="2785" marT="2785" marB="0" anchor="b">
                    <a:lnL>
                      <a:noFill/>
                    </a:lnL>
                    <a:lnR>
                      <a:noFill/>
                    </a:lnR>
                    <a:lnT>
                      <a:noFill/>
                    </a:lnT>
                    <a:lnB>
                      <a:noFill/>
                    </a:lnB>
                    <a:solidFill>
                      <a:srgbClr val="FFE683"/>
                    </a:solidFill>
                  </a:tcPr>
                </a:tc>
              </a:tr>
              <a:tr h="55685">
                <a:tc>
                  <a:txBody>
                    <a:bodyPr/>
                    <a:lstStyle/>
                    <a:p>
                      <a:pPr algn="l" fontAlgn="b"/>
                      <a:r>
                        <a:rPr lang="en-US" sz="300" b="0" i="0" u="none" strike="noStrike">
                          <a:solidFill>
                            <a:srgbClr val="000000"/>
                          </a:solidFill>
                          <a:latin typeface="Calibri"/>
                        </a:rPr>
                        <a:t>ASPEN All Atorvastatin</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9.911</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11.324</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11.206</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12.288</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14.955</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20.047</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14.042</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22.545</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10.397</a:t>
                      </a:r>
                    </a:p>
                  </a:txBody>
                  <a:tcPr marL="2785" marR="2785" marT="2785" marB="0" anchor="b">
                    <a:lnL>
                      <a:noFill/>
                    </a:lnL>
                    <a:lnR>
                      <a:noFill/>
                    </a:lnR>
                    <a:lnT>
                      <a:noFill/>
                    </a:lnT>
                    <a:lnB>
                      <a:noFill/>
                    </a:lnB>
                    <a:solidFill>
                      <a:srgbClr val="9CCE7E"/>
                    </a:solidFill>
                  </a:tcPr>
                </a:tc>
                <a:tc>
                  <a:txBody>
                    <a:bodyPr/>
                    <a:lstStyle/>
                    <a:p>
                      <a:pPr algn="r" fontAlgn="b"/>
                      <a:r>
                        <a:rPr lang="en-US" sz="300" b="0" i="0" u="none" strike="noStrike">
                          <a:solidFill>
                            <a:srgbClr val="000000"/>
                          </a:solidFill>
                          <a:latin typeface="Calibri"/>
                        </a:rPr>
                        <a:t>11.864</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24.09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23.572</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10.477</a:t>
                      </a:r>
                    </a:p>
                  </a:txBody>
                  <a:tcPr marL="2785" marR="2785" marT="2785" marB="0" anchor="b">
                    <a:lnL>
                      <a:noFill/>
                    </a:lnL>
                    <a:lnR>
                      <a:noFill/>
                    </a:lnR>
                    <a:lnT>
                      <a:noFill/>
                    </a:lnT>
                    <a:lnB>
                      <a:noFill/>
                    </a:lnB>
                    <a:solidFill>
                      <a:srgbClr val="9CCE7E"/>
                    </a:solidFill>
                  </a:tcPr>
                </a:tc>
                <a:tc>
                  <a:txBody>
                    <a:bodyPr/>
                    <a:lstStyle/>
                    <a:p>
                      <a:pPr algn="r" fontAlgn="b"/>
                      <a:r>
                        <a:rPr lang="en-US" sz="300" b="0" i="0" u="none" strike="noStrike">
                          <a:solidFill>
                            <a:srgbClr val="000000"/>
                          </a:solidFill>
                          <a:latin typeface="Calibri"/>
                        </a:rPr>
                        <a:t>14.129</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24.257</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11.826</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13.216</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13.253</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13.098</a:t>
                      </a:r>
                    </a:p>
                  </a:txBody>
                  <a:tcPr marL="2785" marR="2785" marT="2785" marB="0" anchor="b">
                    <a:lnL>
                      <a:noFill/>
                    </a:lnL>
                    <a:lnR>
                      <a:noFill/>
                    </a:lnR>
                    <a:lnT>
                      <a:noFill/>
                    </a:lnT>
                    <a:lnB>
                      <a:noFill/>
                    </a:lnB>
                    <a:solidFill>
                      <a:srgbClr val="AFD47F"/>
                    </a:solidFill>
                  </a:tcPr>
                </a:tc>
                <a:tc>
                  <a:txBody>
                    <a:bodyPr/>
                    <a:lstStyle/>
                    <a:p>
                      <a:pPr algn="r" fontAlgn="b"/>
                      <a:r>
                        <a:rPr lang="en-US" sz="300" b="0" i="0" u="none" strike="noStrike">
                          <a:solidFill>
                            <a:srgbClr val="000000"/>
                          </a:solidFill>
                          <a:latin typeface="Calibri"/>
                        </a:rPr>
                        <a:t>15.923</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18.436</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17.178</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15.375</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9.866</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29.271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19.733</a:t>
                      </a:r>
                    </a:p>
                  </a:txBody>
                  <a:tcPr marL="2785" marR="2785" marT="2785" marB="0" anchor="b">
                    <a:lnL>
                      <a:noFill/>
                    </a:lnL>
                    <a:lnR>
                      <a:noFill/>
                    </a:lnR>
                    <a:lnT>
                      <a:noFill/>
                    </a:lnT>
                    <a:lnB>
                      <a:noFill/>
                    </a:lnB>
                    <a:solidFill>
                      <a:srgbClr val="E0E2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11.814</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12.937</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13.166</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14.106</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19.858</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30.467</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22.204</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31.861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18.185</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20.173</a:t>
                      </a:r>
                    </a:p>
                  </a:txBody>
                  <a:tcPr marL="2785" marR="2785" marT="2785" marB="0" anchor="b">
                    <a:lnL>
                      <a:noFill/>
                    </a:lnL>
                    <a:lnR>
                      <a:noFill/>
                    </a:lnR>
                    <a:lnT>
                      <a:noFill/>
                    </a:lnT>
                    <a:lnB>
                      <a:noFill/>
                    </a:lnB>
                    <a:solidFill>
                      <a:srgbClr val="E3E382"/>
                    </a:solidFill>
                  </a:tcPr>
                </a:tc>
                <a:tc>
                  <a:txBody>
                    <a:bodyPr/>
                    <a:lstStyle/>
                    <a:p>
                      <a:pPr algn="r" fontAlgn="b"/>
                      <a:r>
                        <a:rPr lang="en-US" sz="300" b="0" i="0" u="none" strike="noStrike">
                          <a:solidFill>
                            <a:srgbClr val="000000"/>
                          </a:solidFill>
                          <a:latin typeface="Calibri"/>
                        </a:rPr>
                        <a:t>32.761</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37.68</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9.7037</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12.248</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30.655</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13.482</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14.445</a:t>
                      </a:r>
                    </a:p>
                  </a:txBody>
                  <a:tcPr marL="2785" marR="2785" marT="2785" marB="0" anchor="b">
                    <a:lnL>
                      <a:noFill/>
                    </a:lnL>
                    <a:lnR>
                      <a:noFill/>
                    </a:lnR>
                    <a:lnT>
                      <a:noFill/>
                    </a:lnT>
                    <a:lnB>
                      <a:noFill/>
                    </a:lnB>
                    <a:solidFill>
                      <a:srgbClr val="B9D67F"/>
                    </a:solidFill>
                  </a:tcPr>
                </a:tc>
                <a:tc>
                  <a:txBody>
                    <a:bodyPr/>
                    <a:lstStyle/>
                    <a:p>
                      <a:pPr algn="r" fontAlgn="b"/>
                      <a:r>
                        <a:rPr lang="en-US" sz="300" b="0" i="0" u="none" strike="noStrike">
                          <a:solidFill>
                            <a:srgbClr val="000000"/>
                          </a:solidFill>
                          <a:latin typeface="Calibri"/>
                        </a:rPr>
                        <a:t>15.797</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10.983</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20.487</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24.295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21.099</a:t>
                      </a:r>
                    </a:p>
                  </a:txBody>
                  <a:tcPr marL="2785" marR="2785" marT="2785" marB="0" anchor="b">
                    <a:lnL>
                      <a:noFill/>
                    </a:lnL>
                    <a:lnR>
                      <a:noFill/>
                    </a:lnR>
                    <a:lnT>
                      <a:noFill/>
                    </a:lnT>
                    <a:lnB>
                      <a:noFill/>
                    </a:lnB>
                    <a:solidFill>
                      <a:srgbClr val="EAE482"/>
                    </a:solidFill>
                  </a:tcPr>
                </a:tc>
                <a:tc>
                  <a:txBody>
                    <a:bodyPr/>
                    <a:lstStyle/>
                    <a:p>
                      <a:pPr algn="r" fontAlgn="b"/>
                      <a:r>
                        <a:rPr lang="en-US" sz="300" b="0" i="0" u="none" strike="noStrike">
                          <a:solidFill>
                            <a:srgbClr val="000000"/>
                          </a:solidFill>
                          <a:latin typeface="Calibri"/>
                        </a:rPr>
                        <a:t>27.625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14.264</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32.918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30.473</a:t>
                      </a:r>
                    </a:p>
                  </a:txBody>
                  <a:tcPr marL="2785" marR="2785" marT="2785" marB="0" anchor="b">
                    <a:lnL>
                      <a:noFill/>
                    </a:lnL>
                    <a:lnR>
                      <a:noFill/>
                    </a:lnR>
                    <a:lnT>
                      <a:noFill/>
                    </a:lnT>
                    <a:lnB>
                      <a:noFill/>
                    </a:lnB>
                    <a:solidFill>
                      <a:srgbClr val="FFE683"/>
                    </a:solidFill>
                  </a:tcPr>
                </a:tc>
              </a:tr>
              <a:tr h="55685">
                <a:tc>
                  <a:txBody>
                    <a:bodyPr/>
                    <a:lstStyle/>
                    <a:p>
                      <a:pPr algn="l" fontAlgn="b"/>
                      <a:r>
                        <a:rPr lang="en-US" sz="300" b="0" i="0" u="none" strike="noStrike">
                          <a:solidFill>
                            <a:srgbClr val="000000"/>
                          </a:solidFill>
                          <a:latin typeface="Calibri"/>
                        </a:rPr>
                        <a:t>ASPEN Primary Placebo</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10.111</a:t>
                      </a:r>
                    </a:p>
                  </a:txBody>
                  <a:tcPr marL="2785" marR="2785" marT="2785" marB="0" anchor="b">
                    <a:lnL>
                      <a:noFill/>
                    </a:lnL>
                    <a:lnR>
                      <a:noFill/>
                    </a:lnR>
                    <a:lnT>
                      <a:noFill/>
                    </a:lnT>
                    <a:lnB>
                      <a:noFill/>
                    </a:lnB>
                    <a:solidFill>
                      <a:srgbClr val="9ACD7E"/>
                    </a:solidFill>
                  </a:tcPr>
                </a:tc>
                <a:tc>
                  <a:txBody>
                    <a:bodyPr/>
                    <a:lstStyle/>
                    <a:p>
                      <a:pPr algn="r" fontAlgn="b"/>
                      <a:r>
                        <a:rPr lang="en-US" sz="300" b="0" i="0" u="none" strike="noStrike">
                          <a:solidFill>
                            <a:srgbClr val="000000"/>
                          </a:solidFill>
                          <a:latin typeface="Calibri"/>
                        </a:rPr>
                        <a:t>9.3667</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9.8931</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10.588</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11.583</a:t>
                      </a:r>
                    </a:p>
                  </a:txBody>
                  <a:tcPr marL="2785" marR="2785" marT="278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19.07</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12.869</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23.358</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10.585</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18.221</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27.669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22.854</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9.9821</a:t>
                      </a:r>
                    </a:p>
                  </a:txBody>
                  <a:tcPr marL="2785" marR="2785" marT="278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9.9598</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22.942</a:t>
                      </a:r>
                    </a:p>
                  </a:txBody>
                  <a:tcPr marL="2785" marR="2785" marT="278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9.5978</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12.11</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9.8709</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8.2846</a:t>
                      </a:r>
                    </a:p>
                  </a:txBody>
                  <a:tcPr marL="2785" marR="2785" marT="2785" marB="0" anchor="b">
                    <a:lnL>
                      <a:noFill/>
                    </a:lnL>
                    <a:lnR>
                      <a:noFill/>
                    </a:lnR>
                    <a:lnT>
                      <a:noFill/>
                    </a:lnT>
                    <a:lnB>
                      <a:noFill/>
                    </a:lnB>
                    <a:solidFill>
                      <a:srgbClr val="8CCA7D"/>
                    </a:solidFill>
                  </a:tcPr>
                </a:tc>
                <a:tc>
                  <a:txBody>
                    <a:bodyPr/>
                    <a:lstStyle/>
                    <a:p>
                      <a:pPr algn="r" fontAlgn="b"/>
                      <a:r>
                        <a:rPr lang="en-US" sz="300" b="0" i="0" u="none" strike="noStrike">
                          <a:solidFill>
                            <a:srgbClr val="000000"/>
                          </a:solidFill>
                          <a:latin typeface="Calibri"/>
                        </a:rPr>
                        <a:t>18.404</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14.79</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17.397</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16.224</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11.025</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35.198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25.651</a:t>
                      </a:r>
                    </a:p>
                  </a:txBody>
                  <a:tcPr marL="2785" marR="2785" marT="2785" marB="0" anchor="b">
                    <a:lnL>
                      <a:noFill/>
                    </a:lnL>
                    <a:lnR>
                      <a:noFill/>
                    </a:lnR>
                    <a:lnT>
                      <a:noFill/>
                    </a:lnT>
                    <a:lnB>
                      <a:noFill/>
                    </a:lnB>
                    <a:solidFill>
                      <a:srgbClr val="FFEA84"/>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14.069</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14.187</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14.183</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14.297</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16.831</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28.74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21.887</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32.498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28.758</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27.008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35.777</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38.745</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14.879</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13.526</a:t>
                      </a:r>
                    </a:p>
                  </a:txBody>
                  <a:tcPr marL="2785" marR="2785" marT="2785" marB="0" anchor="b">
                    <a:lnL>
                      <a:noFill/>
                    </a:lnL>
                    <a:lnR>
                      <a:noFill/>
                    </a:lnR>
                    <a:lnT>
                      <a:noFill/>
                    </a:lnT>
                    <a:lnB>
                      <a:noFill/>
                    </a:lnB>
                    <a:solidFill>
                      <a:srgbClr val="B2D57F"/>
                    </a:solidFill>
                  </a:tcPr>
                </a:tc>
                <a:tc>
                  <a:txBody>
                    <a:bodyPr/>
                    <a:lstStyle/>
                    <a:p>
                      <a:pPr algn="r" fontAlgn="b"/>
                      <a:r>
                        <a:rPr lang="en-US" sz="300" b="0" i="0" u="none" strike="noStrike">
                          <a:solidFill>
                            <a:srgbClr val="000000"/>
                          </a:solidFill>
                          <a:latin typeface="Calibri"/>
                        </a:rPr>
                        <a:t>34.873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18.168</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17.538</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13.778</a:t>
                      </a:r>
                    </a:p>
                  </a:txBody>
                  <a:tcPr marL="2785" marR="2785" marT="2785" marB="0" anchor="b">
                    <a:lnL>
                      <a:noFill/>
                    </a:lnL>
                    <a:lnR>
                      <a:noFill/>
                    </a:lnR>
                    <a:lnT>
                      <a:noFill/>
                    </a:lnT>
                    <a:lnB>
                      <a:noFill/>
                    </a:lnB>
                    <a:solidFill>
                      <a:srgbClr val="B4D57F"/>
                    </a:solidFill>
                  </a:tcPr>
                </a:tc>
                <a:tc>
                  <a:txBody>
                    <a:bodyPr/>
                    <a:lstStyle/>
                    <a:p>
                      <a:pPr algn="r" fontAlgn="b"/>
                      <a:r>
                        <a:rPr lang="en-US" sz="300" b="0" i="0" u="none" strike="noStrike">
                          <a:solidFill>
                            <a:srgbClr val="000000"/>
                          </a:solidFill>
                          <a:latin typeface="Calibri"/>
                        </a:rPr>
                        <a:t>14.696</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23.247</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23.177</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25.749</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24.623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13.702</a:t>
                      </a:r>
                    </a:p>
                  </a:txBody>
                  <a:tcPr marL="2785" marR="2785" marT="2785" marB="0" anchor="b">
                    <a:lnL>
                      <a:noFill/>
                    </a:lnL>
                    <a:lnR>
                      <a:noFill/>
                    </a:lnR>
                    <a:lnT>
                      <a:noFill/>
                    </a:lnT>
                    <a:lnB>
                      <a:noFill/>
                    </a:lnB>
                    <a:solidFill>
                      <a:srgbClr val="B4D57F"/>
                    </a:solidFill>
                  </a:tcPr>
                </a:tc>
                <a:tc>
                  <a:txBody>
                    <a:bodyPr/>
                    <a:lstStyle/>
                    <a:p>
                      <a:pPr algn="r" fontAlgn="b"/>
                      <a:r>
                        <a:rPr lang="en-US" sz="300" b="0" i="0" u="none" strike="noStrike">
                          <a:solidFill>
                            <a:srgbClr val="000000"/>
                          </a:solidFill>
                          <a:latin typeface="Calibri"/>
                        </a:rPr>
                        <a:t>40.578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36.921</a:t>
                      </a:r>
                    </a:p>
                  </a:txBody>
                  <a:tcPr marL="2785" marR="2785" marT="2785" marB="0" anchor="b">
                    <a:lnL>
                      <a:noFill/>
                    </a:lnL>
                    <a:lnR>
                      <a:noFill/>
                    </a:lnR>
                    <a:lnT>
                      <a:noFill/>
                    </a:lnT>
                    <a:lnB>
                      <a:noFill/>
                    </a:lnB>
                    <a:solidFill>
                      <a:srgbClr val="FFE182"/>
                    </a:solidFill>
                  </a:tcPr>
                </a:tc>
              </a:tr>
              <a:tr h="55685">
                <a:tc>
                  <a:txBody>
                    <a:bodyPr/>
                    <a:lstStyle/>
                    <a:p>
                      <a:pPr algn="l" fontAlgn="b"/>
                      <a:r>
                        <a:rPr lang="en-US" sz="300" b="0" i="0" u="none" strike="noStrike">
                          <a:solidFill>
                            <a:srgbClr val="000000"/>
                          </a:solidFill>
                          <a:latin typeface="Calibri"/>
                        </a:rPr>
                        <a:t>ASPEN Primary Atorvastatin</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12.828</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13.89</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10.838</a:t>
                      </a:r>
                    </a:p>
                  </a:txBody>
                  <a:tcPr marL="2785" marR="2785" marT="278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11.125</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15.467</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20.288</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15.624</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27.134</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11.304</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17.584</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27.328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24.274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10.837</a:t>
                      </a:r>
                    </a:p>
                  </a:txBody>
                  <a:tcPr marL="2785" marR="2785" marT="278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13.232</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19.901</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11.345</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13.899</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13.273</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12.69</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16.508</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15.589</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18.592</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16.757</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12.664</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34.085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19.671</a:t>
                      </a:r>
                    </a:p>
                  </a:txBody>
                  <a:tcPr marL="2785" marR="2785" marT="2785" marB="0" anchor="b">
                    <a:lnL>
                      <a:noFill/>
                    </a:lnL>
                    <a:lnR>
                      <a:noFill/>
                    </a:lnR>
                    <a:lnT>
                      <a:noFill/>
                    </a:lnT>
                    <a:lnB>
                      <a:noFill/>
                    </a:lnB>
                    <a:solidFill>
                      <a:srgbClr val="DFE1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17.931</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15.923</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15.55</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15.67</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18.909</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32.081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23.424</a:t>
                      </a:r>
                    </a:p>
                  </a:txBody>
                  <a:tcPr marL="2785" marR="2785" marT="278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34.975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23.007</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23.298</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34.912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35.339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13.771</a:t>
                      </a:r>
                    </a:p>
                  </a:txBody>
                  <a:tcPr marL="2785" marR="2785" marT="2785" marB="0" anchor="b">
                    <a:lnL>
                      <a:noFill/>
                    </a:lnL>
                    <a:lnR>
                      <a:noFill/>
                    </a:lnR>
                    <a:lnT>
                      <a:noFill/>
                    </a:lnT>
                    <a:lnB>
                      <a:noFill/>
                    </a:lnB>
                    <a:solidFill>
                      <a:srgbClr val="B4D57F"/>
                    </a:solidFill>
                  </a:tcPr>
                </a:tc>
                <a:tc>
                  <a:txBody>
                    <a:bodyPr/>
                    <a:lstStyle/>
                    <a:p>
                      <a:pPr algn="r" fontAlgn="b"/>
                      <a:r>
                        <a:rPr lang="en-US" sz="300" b="0" i="0" u="none" strike="noStrike">
                          <a:solidFill>
                            <a:srgbClr val="000000"/>
                          </a:solidFill>
                          <a:latin typeface="Calibri"/>
                        </a:rPr>
                        <a:t>13.973</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29.246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14.745</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16.145</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15.144</a:t>
                      </a:r>
                    </a:p>
                  </a:txBody>
                  <a:tcPr marL="2785" marR="2785" marT="278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14.249</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21.495</a:t>
                      </a:r>
                    </a:p>
                  </a:txBody>
                  <a:tcPr marL="2785" marR="2785" marT="2785" marB="0" anchor="b">
                    <a:lnL>
                      <a:noFill/>
                    </a:lnL>
                    <a:lnR>
                      <a:noFill/>
                    </a:lnR>
                    <a:lnT>
                      <a:noFill/>
                    </a:lnT>
                    <a:lnB>
                      <a:noFill/>
                    </a:lnB>
                    <a:solidFill>
                      <a:srgbClr val="EDE582"/>
                    </a:solidFill>
                  </a:tcPr>
                </a:tc>
                <a:tc>
                  <a:txBody>
                    <a:bodyPr/>
                    <a:lstStyle/>
                    <a:p>
                      <a:pPr algn="r" fontAlgn="b"/>
                      <a:r>
                        <a:rPr lang="en-US" sz="300" b="0" i="0" u="none" strike="noStrike">
                          <a:solidFill>
                            <a:srgbClr val="000000"/>
                          </a:solidFill>
                          <a:latin typeface="Calibri"/>
                        </a:rPr>
                        <a:t>21.671</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25.185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23.669</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16.121</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36.233</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30.582</a:t>
                      </a:r>
                    </a:p>
                  </a:txBody>
                  <a:tcPr marL="2785" marR="2785" marT="2785" marB="0" anchor="b">
                    <a:lnL>
                      <a:noFill/>
                    </a:lnL>
                    <a:lnR>
                      <a:noFill/>
                    </a:lnR>
                    <a:lnT>
                      <a:noFill/>
                    </a:lnT>
                    <a:lnB>
                      <a:noFill/>
                    </a:lnB>
                    <a:solidFill>
                      <a:srgbClr val="FFE683"/>
                    </a:solidFill>
                  </a:tcPr>
                </a:tc>
              </a:tr>
              <a:tr h="55685">
                <a:tc>
                  <a:txBody>
                    <a:bodyPr/>
                    <a:lstStyle/>
                    <a:p>
                      <a:pPr algn="l" fontAlgn="b"/>
                      <a:r>
                        <a:rPr lang="en-US" sz="300" b="0" i="0" u="none" strike="noStrike">
                          <a:solidFill>
                            <a:srgbClr val="000000"/>
                          </a:solidFill>
                          <a:latin typeface="Calibri"/>
                        </a:rPr>
                        <a:t>ASPEN Secondary Placebo</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42.624</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45.077</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46.115</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46.628</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49.429</a:t>
                      </a:r>
                    </a:p>
                  </a:txBody>
                  <a:tcPr marL="2785" marR="2785" marT="278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51.228</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46.136</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15.671</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32.024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31.212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19.137</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22.564</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46.377</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47.314</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52.569</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44.796</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49.391</a:t>
                      </a:r>
                    </a:p>
                  </a:txBody>
                  <a:tcPr marL="2785" marR="2785" marT="278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51.997</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47.918</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50.571</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58.83</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26.042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7.6405</a:t>
                      </a:r>
                    </a:p>
                  </a:txBody>
                  <a:tcPr marL="2785" marR="2785" marT="278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21.259</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14.037</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20.079</a:t>
                      </a:r>
                    </a:p>
                  </a:txBody>
                  <a:tcPr marL="2785" marR="2785" marT="2785" marB="0" anchor="b">
                    <a:lnL>
                      <a:noFill/>
                    </a:lnL>
                    <a:lnR>
                      <a:noFill/>
                    </a:lnR>
                    <a:lnT>
                      <a:noFill/>
                    </a:lnT>
                    <a:lnB>
                      <a:noFill/>
                    </a:lnB>
                    <a:solidFill>
                      <a:srgbClr val="E2E2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38.089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41.79</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38.317</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42.277</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41.71</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46.784</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40.812</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14.386</a:t>
                      </a:r>
                    </a:p>
                  </a:txBody>
                  <a:tcPr marL="2785" marR="2785" marT="2785" marB="0" anchor="b">
                    <a:lnL>
                      <a:noFill/>
                    </a:lnL>
                    <a:lnR>
                      <a:noFill/>
                    </a:lnR>
                    <a:lnT>
                      <a:noFill/>
                    </a:lnT>
                    <a:lnB>
                      <a:noFill/>
                    </a:lnB>
                    <a:solidFill>
                      <a:srgbClr val="B9D67F"/>
                    </a:solidFill>
                  </a:tcPr>
                </a:tc>
                <a:tc>
                  <a:txBody>
                    <a:bodyPr/>
                    <a:lstStyle/>
                    <a:p>
                      <a:pPr algn="r" fontAlgn="b"/>
                      <a:r>
                        <a:rPr lang="en-US" sz="300" b="0" i="0" u="none" strike="noStrike">
                          <a:solidFill>
                            <a:srgbClr val="000000"/>
                          </a:solidFill>
                          <a:latin typeface="Calibri"/>
                        </a:rPr>
                        <a:t>16.516</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26.743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15.754</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41.454</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39.281</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40.455</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52.605</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42.106</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43.023</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47.519</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38.364</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45.789</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61.405</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23.068</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18.553</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15.114</a:t>
                      </a:r>
                    </a:p>
                  </a:txBody>
                  <a:tcPr marL="2785" marR="2785" marT="278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18.492</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21.333</a:t>
                      </a:r>
                    </a:p>
                  </a:txBody>
                  <a:tcPr marL="2785" marR="2785" marT="2785" marB="0" anchor="b">
                    <a:lnL>
                      <a:noFill/>
                    </a:lnL>
                    <a:lnR>
                      <a:noFill/>
                    </a:lnR>
                    <a:lnT>
                      <a:noFill/>
                    </a:lnT>
                    <a:lnB>
                      <a:noFill/>
                    </a:lnB>
                    <a:solidFill>
                      <a:srgbClr val="EBE582"/>
                    </a:solidFill>
                  </a:tcPr>
                </a:tc>
              </a:tr>
              <a:tr h="55685">
                <a:tc>
                  <a:txBody>
                    <a:bodyPr/>
                    <a:lstStyle/>
                    <a:p>
                      <a:pPr algn="l" fontAlgn="b"/>
                      <a:r>
                        <a:rPr lang="en-US" sz="300" b="0" i="0" u="none" strike="noStrike">
                          <a:solidFill>
                            <a:srgbClr val="000000"/>
                          </a:solidFill>
                          <a:latin typeface="Calibri"/>
                        </a:rPr>
                        <a:t>ASPEN Secondary Atorvastatin</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21.216</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25.375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26.064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29.485</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28.928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35.599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26.96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10.23</a:t>
                      </a:r>
                    </a:p>
                  </a:txBody>
                  <a:tcPr marL="2785" marR="2785" marT="278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20.715</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16.063</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15.516</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37.002</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27.26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29.286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41.201</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29.342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30.512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36.474</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31.162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35.066</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46.034</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14.095</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17.22</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7.0509</a:t>
                      </a:r>
                    </a:p>
                  </a:txBody>
                  <a:tcPr marL="2785" marR="2785" marT="2785" marB="0" anchor="b">
                    <a:lnL>
                      <a:noFill/>
                    </a:lnL>
                    <a:lnR>
                      <a:noFill/>
                    </a:lnR>
                    <a:lnT>
                      <a:noFill/>
                    </a:lnT>
                    <a:lnB>
                      <a:noFill/>
                    </a:lnB>
                    <a:solidFill>
                      <a:srgbClr val="83C77C"/>
                    </a:solidFill>
                  </a:tcPr>
                </a:tc>
                <a:tc>
                  <a:txBody>
                    <a:bodyPr/>
                    <a:lstStyle/>
                    <a:p>
                      <a:pPr algn="r" fontAlgn="b"/>
                      <a:r>
                        <a:rPr lang="en-US" sz="300" b="0" i="0" u="none" strike="noStrike">
                          <a:solidFill>
                            <a:srgbClr val="000000"/>
                          </a:solidFill>
                          <a:latin typeface="Calibri"/>
                        </a:rPr>
                        <a:t>20.388</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12.236</a:t>
                      </a:r>
                    </a:p>
                  </a:txBody>
                  <a:tcPr marL="2785" marR="2785" marT="2785" marB="0" anchor="b">
                    <a:lnL>
                      <a:noFill/>
                    </a:lnL>
                    <a:lnR>
                      <a:noFill/>
                    </a:lnR>
                    <a:lnT>
                      <a:noFill/>
                    </a:lnT>
                    <a:lnB>
                      <a:noFill/>
                    </a:lnB>
                    <a:solidFill>
                      <a:srgbClr val="A9D27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17.654</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22.412</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19.827</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24.865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26.813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39.468</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29.341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22.539</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10.154</a:t>
                      </a:r>
                    </a:p>
                  </a:txBody>
                  <a:tcPr marL="2785" marR="2785" marT="2785" marB="0" anchor="b">
                    <a:lnL>
                      <a:noFill/>
                    </a:lnL>
                    <a:lnR>
                      <a:noFill/>
                    </a:lnR>
                    <a:lnT>
                      <a:noFill/>
                    </a:lnT>
                    <a:lnB>
                      <a:noFill/>
                    </a:lnB>
                    <a:solidFill>
                      <a:srgbClr val="9ACD7E"/>
                    </a:solidFill>
                  </a:tcPr>
                </a:tc>
                <a:tc>
                  <a:txBody>
                    <a:bodyPr/>
                    <a:lstStyle/>
                    <a:p>
                      <a:pPr algn="r" fontAlgn="b"/>
                      <a:r>
                        <a:rPr lang="en-US" sz="300" b="0" i="0" u="none" strike="noStrike">
                          <a:solidFill>
                            <a:srgbClr val="000000"/>
                          </a:solidFill>
                          <a:latin typeface="Calibri"/>
                        </a:rPr>
                        <a:t>18.735</a:t>
                      </a:r>
                    </a:p>
                  </a:txBody>
                  <a:tcPr marL="2785" marR="2785" marT="2785" marB="0" anchor="b">
                    <a:lnL>
                      <a:noFill/>
                    </a:lnL>
                    <a:lnR>
                      <a:noFill/>
                    </a:lnR>
                    <a:lnT>
                      <a:noFill/>
                    </a:lnT>
                    <a:lnB>
                      <a:noFill/>
                    </a:lnB>
                    <a:solidFill>
                      <a:srgbClr val="D8E081"/>
                    </a:solidFill>
                  </a:tcPr>
                </a:tc>
                <a:tc>
                  <a:txBody>
                    <a:bodyPr/>
                    <a:lstStyle/>
                    <a:p>
                      <a:pPr algn="r" fontAlgn="b"/>
                      <a:r>
                        <a:rPr lang="en-US" sz="300" b="0" i="0" u="none" strike="noStrike">
                          <a:solidFill>
                            <a:srgbClr val="000000"/>
                          </a:solidFill>
                          <a:latin typeface="Calibri"/>
                        </a:rPr>
                        <a:t>21.184</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54.785</a:t>
                      </a:r>
                    </a:p>
                  </a:txBody>
                  <a:tcPr marL="2785" marR="2785" marT="278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21.005</a:t>
                      </a:r>
                    </a:p>
                  </a:txBody>
                  <a:tcPr marL="2785" marR="2785" marT="278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26.632</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40.955</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22.498</a:t>
                      </a:r>
                    </a:p>
                  </a:txBody>
                  <a:tcPr marL="2785" marR="2785" marT="278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25.724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35.716</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25.936</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33.612</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52.796</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16</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34.928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12.77</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24.149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22.796</a:t>
                      </a:r>
                    </a:p>
                  </a:txBody>
                  <a:tcPr marL="2785" marR="2785" marT="2785" marB="0" anchor="b">
                    <a:lnL>
                      <a:noFill/>
                    </a:lnL>
                    <a:lnR>
                      <a:noFill/>
                    </a:lnR>
                    <a:lnT>
                      <a:noFill/>
                    </a:lnT>
                    <a:lnB>
                      <a:noFill/>
                    </a:lnB>
                    <a:solidFill>
                      <a:srgbClr val="F6E883"/>
                    </a:solidFill>
                  </a:tcPr>
                </a:tc>
              </a:tr>
              <a:tr h="55685">
                <a:tc>
                  <a:txBody>
                    <a:bodyPr/>
                    <a:lstStyle/>
                    <a:p>
                      <a:pPr algn="l" fontAlgn="b"/>
                      <a:r>
                        <a:rPr lang="en-US" sz="300" b="0" i="0" u="none" strike="noStrike">
                          <a:solidFill>
                            <a:srgbClr val="000000"/>
                          </a:solidFill>
                          <a:latin typeface="Calibri"/>
                        </a:rPr>
                        <a:t>ASPEN Full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14.056</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18.441</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14.209</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17.048</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18.593</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23.28</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16.836</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9.2007</a:t>
                      </a:r>
                    </a:p>
                  </a:txBody>
                  <a:tcPr marL="2785" marR="2785" marT="278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11.136</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7.112</a:t>
                      </a:r>
                    </a:p>
                  </a:txBody>
                  <a:tcPr marL="2785" marR="2785" marT="2785" marB="0" anchor="b">
                    <a:lnL>
                      <a:noFill/>
                    </a:lnL>
                    <a:lnR>
                      <a:noFill/>
                    </a:lnR>
                    <a:lnT>
                      <a:noFill/>
                    </a:lnT>
                    <a:lnB>
                      <a:noFill/>
                    </a:lnB>
                    <a:solidFill>
                      <a:srgbClr val="84C77C"/>
                    </a:solidFill>
                  </a:tcPr>
                </a:tc>
                <a:tc>
                  <a:txBody>
                    <a:bodyPr/>
                    <a:lstStyle/>
                    <a:p>
                      <a:pPr algn="r" fontAlgn="b"/>
                      <a:r>
                        <a:rPr lang="en-US" sz="300" b="0" i="0" u="none" strike="noStrike">
                          <a:solidFill>
                            <a:srgbClr val="000000"/>
                          </a:solidFill>
                          <a:latin typeface="Calibri"/>
                        </a:rPr>
                        <a:t>16.74</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21.594</a:t>
                      </a:r>
                    </a:p>
                  </a:txBody>
                  <a:tcPr marL="2785" marR="2785" marT="2785" marB="0" anchor="b">
                    <a:lnL>
                      <a:noFill/>
                    </a:lnL>
                    <a:lnR>
                      <a:noFill/>
                    </a:lnR>
                    <a:lnT>
                      <a:noFill/>
                    </a:lnT>
                    <a:lnB>
                      <a:noFill/>
                    </a:lnB>
                    <a:solidFill>
                      <a:srgbClr val="EDE683"/>
                    </a:solidFill>
                  </a:tcPr>
                </a:tc>
                <a:tc>
                  <a:txBody>
                    <a:bodyPr/>
                    <a:lstStyle/>
                    <a:p>
                      <a:pPr algn="r" fontAlgn="b"/>
                      <a:r>
                        <a:rPr lang="en-US" sz="300" b="0" i="0" u="none" strike="noStrike">
                          <a:solidFill>
                            <a:srgbClr val="000000"/>
                          </a:solidFill>
                          <a:latin typeface="Calibri"/>
                        </a:rPr>
                        <a:t>15.509</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17.846</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24.776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15.623</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18.269</a:t>
                      </a:r>
                    </a:p>
                  </a:txBody>
                  <a:tcPr marL="2785" marR="2785" marT="2785" marB="0" anchor="b">
                    <a:lnL>
                      <a:noFill/>
                    </a:lnL>
                    <a:lnR>
                      <a:noFill/>
                    </a:lnR>
                    <a:lnT>
                      <a:noFill/>
                    </a:lnT>
                    <a:lnB>
                      <a:noFill/>
                    </a:lnB>
                    <a:solidFill>
                      <a:srgbClr val="D5DF81"/>
                    </a:solidFill>
                  </a:tcPr>
                </a:tc>
                <a:tc>
                  <a:txBody>
                    <a:bodyPr/>
                    <a:lstStyle/>
                    <a:p>
                      <a:pPr algn="r" fontAlgn="b"/>
                      <a:r>
                        <a:rPr lang="en-US" sz="300" b="0" i="0" u="none" strike="noStrike">
                          <a:solidFill>
                            <a:srgbClr val="000000"/>
                          </a:solidFill>
                          <a:latin typeface="Calibri"/>
                        </a:rPr>
                        <a:t>16.709</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14.76</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22.45</a:t>
                      </a:r>
                    </a:p>
                  </a:txBody>
                  <a:tcPr marL="2785" marR="2785" marT="278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23.413</a:t>
                      </a:r>
                    </a:p>
                  </a:txBody>
                  <a:tcPr marL="2785" marR="2785" marT="278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10.139</a:t>
                      </a:r>
                    </a:p>
                  </a:txBody>
                  <a:tcPr marL="2785" marR="2785" marT="2785" marB="0" anchor="b">
                    <a:lnL>
                      <a:noFill/>
                    </a:lnL>
                    <a:lnR>
                      <a:noFill/>
                    </a:lnR>
                    <a:lnT>
                      <a:noFill/>
                    </a:lnT>
                    <a:lnB>
                      <a:noFill/>
                    </a:lnB>
                    <a:solidFill>
                      <a:srgbClr val="9ACD7E"/>
                    </a:solidFill>
                  </a:tcPr>
                </a:tc>
                <a:tc>
                  <a:txBody>
                    <a:bodyPr/>
                    <a:lstStyle/>
                    <a:p>
                      <a:pPr algn="r" fontAlgn="b"/>
                      <a:r>
                        <a:rPr lang="en-US" sz="300" b="0" i="0" u="none" strike="noStrike">
                          <a:solidFill>
                            <a:srgbClr val="000000"/>
                          </a:solidFill>
                          <a:latin typeface="Calibri"/>
                        </a:rPr>
                        <a:t>9.1958</a:t>
                      </a:r>
                    </a:p>
                  </a:txBody>
                  <a:tcPr marL="2785" marR="2785" marT="278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9.8755</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23.905</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11.77</a:t>
                      </a:r>
                    </a:p>
                  </a:txBody>
                  <a:tcPr marL="2785" marR="2785" marT="2785" marB="0" anchor="b">
                    <a:lnL>
                      <a:noFill/>
                    </a:lnL>
                    <a:lnR>
                      <a:noFill/>
                    </a:lnR>
                    <a:lnT>
                      <a:noFill/>
                    </a:lnT>
                    <a:lnB>
                      <a:noFill/>
                    </a:lnB>
                    <a:solidFill>
                      <a:srgbClr val="A6D17E"/>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8.0719</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11.735</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9.2729</a:t>
                      </a:r>
                    </a:p>
                  </a:txBody>
                  <a:tcPr marL="2785" marR="2785" marT="2785" marB="0" anchor="b">
                    <a:lnL>
                      <a:noFill/>
                    </a:lnL>
                    <a:lnR>
                      <a:noFill/>
                    </a:lnR>
                    <a:lnT>
                      <a:noFill/>
                    </a:lnT>
                    <a:lnB>
                      <a:noFill/>
                    </a:lnB>
                    <a:solidFill>
                      <a:srgbClr val="93CC7D"/>
                    </a:solidFill>
                  </a:tcPr>
                </a:tc>
                <a:tc>
                  <a:txBody>
                    <a:bodyPr/>
                    <a:lstStyle/>
                    <a:p>
                      <a:pPr algn="r" fontAlgn="b"/>
                      <a:r>
                        <a:rPr lang="en-US" sz="300" b="0" i="0" u="none" strike="noStrike">
                          <a:solidFill>
                            <a:srgbClr val="000000"/>
                          </a:solidFill>
                          <a:latin typeface="Calibri"/>
                        </a:rPr>
                        <a:t>12.286</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17.208</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26.849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18.757</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18.616</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10.954</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15.374</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25.017</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32.716</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8.6289</a:t>
                      </a:r>
                    </a:p>
                  </a:txBody>
                  <a:tcPr marL="2785" marR="2785" marT="2785" marB="0" anchor="b">
                    <a:lnL>
                      <a:noFill/>
                    </a:lnL>
                    <a:lnR>
                      <a:noFill/>
                    </a:lnR>
                    <a:lnT>
                      <a:noFill/>
                    </a:lnT>
                    <a:lnB>
                      <a:noFill/>
                    </a:lnB>
                    <a:solidFill>
                      <a:srgbClr val="8FCA7D"/>
                    </a:solidFill>
                  </a:tcPr>
                </a:tc>
                <a:tc>
                  <a:txBody>
                    <a:bodyPr/>
                    <a:lstStyle/>
                    <a:p>
                      <a:pPr algn="r" fontAlgn="b"/>
                      <a:r>
                        <a:rPr lang="en-US" sz="300" b="0" i="0" u="none" strike="noStrike">
                          <a:solidFill>
                            <a:srgbClr val="000000"/>
                          </a:solidFill>
                          <a:latin typeface="Calibri"/>
                        </a:rPr>
                        <a:t>13.451</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31.14</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13.256</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15.647</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16.027</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10.159</a:t>
                      </a:r>
                    </a:p>
                  </a:txBody>
                  <a:tcPr marL="2785" marR="2785" marT="2785" marB="0" anchor="b">
                    <a:lnL>
                      <a:noFill/>
                    </a:lnL>
                    <a:lnR>
                      <a:noFill/>
                    </a:lnR>
                    <a:lnT>
                      <a:noFill/>
                    </a:lnT>
                    <a:lnB>
                      <a:noFill/>
                    </a:lnB>
                    <a:solidFill>
                      <a:srgbClr val="9ACD7E"/>
                    </a:solidFill>
                  </a:tcPr>
                </a:tc>
                <a:tc>
                  <a:txBody>
                    <a:bodyPr/>
                    <a:lstStyle/>
                    <a:p>
                      <a:pPr algn="r" fontAlgn="b"/>
                      <a:r>
                        <a:rPr lang="en-US" sz="300" b="0" i="0" u="none" strike="noStrike">
                          <a:solidFill>
                            <a:srgbClr val="000000"/>
                          </a:solidFill>
                          <a:latin typeface="Calibri"/>
                        </a:rPr>
                        <a:t>24.578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24.793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14.524</a:t>
                      </a:r>
                    </a:p>
                  </a:txBody>
                  <a:tcPr marL="2785" marR="2785" marT="278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19.506</a:t>
                      </a:r>
                    </a:p>
                  </a:txBody>
                  <a:tcPr marL="2785" marR="2785" marT="278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9.8395</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29.119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25.195</a:t>
                      </a:r>
                    </a:p>
                  </a:txBody>
                  <a:tcPr marL="2785" marR="2785" marT="2785" marB="0" anchor="b">
                    <a:lnL>
                      <a:noFill/>
                    </a:lnL>
                    <a:lnR>
                      <a:noFill/>
                    </a:lnR>
                    <a:lnT>
                      <a:noFill/>
                    </a:lnT>
                    <a:lnB>
                      <a:noFill/>
                    </a:lnB>
                    <a:solidFill>
                      <a:srgbClr val="FFEA84"/>
                    </a:solidFill>
                  </a:tcPr>
                </a:tc>
              </a:tr>
              <a:tr h="55685">
                <a:tc>
                  <a:txBody>
                    <a:bodyPr/>
                    <a:lstStyle/>
                    <a:p>
                      <a:pPr algn="l" fontAlgn="b"/>
                      <a:r>
                        <a:rPr lang="en-US" sz="300" b="0" i="0" u="none" strike="noStrike">
                          <a:solidFill>
                            <a:srgbClr val="000000"/>
                          </a:solidFill>
                          <a:latin typeface="Calibri"/>
                        </a:rPr>
                        <a:t>ADVANCE Standard</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15.338</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19.604</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12.667</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16.856</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17.296</a:t>
                      </a:r>
                    </a:p>
                  </a:txBody>
                  <a:tcPr marL="2785" marR="2785" marT="2785" marB="0" anchor="b">
                    <a:lnL>
                      <a:noFill/>
                    </a:lnL>
                    <a:lnR>
                      <a:noFill/>
                    </a:lnR>
                    <a:lnT>
                      <a:noFill/>
                    </a:lnT>
                    <a:lnB>
                      <a:noFill/>
                    </a:lnB>
                    <a:solidFill>
                      <a:srgbClr val="CEDC81"/>
                    </a:solidFill>
                  </a:tcPr>
                </a:tc>
                <a:tc>
                  <a:txBody>
                    <a:bodyPr/>
                    <a:lstStyle/>
                    <a:p>
                      <a:pPr algn="r" fontAlgn="b"/>
                      <a:r>
                        <a:rPr lang="en-US" sz="300" b="0" i="0" u="none" strike="noStrike">
                          <a:solidFill>
                            <a:srgbClr val="000000"/>
                          </a:solidFill>
                          <a:latin typeface="Calibri"/>
                        </a:rPr>
                        <a:t>23.027</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12.08</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17.181</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17.713</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16.711</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29.798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26.152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18.367</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21.11</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28.38</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13.075</a:t>
                      </a:r>
                    </a:p>
                  </a:txBody>
                  <a:tcPr marL="2785" marR="2785" marT="2785" marB="0" anchor="b">
                    <a:lnL>
                      <a:noFill/>
                    </a:lnL>
                    <a:lnR>
                      <a:noFill/>
                    </a:lnR>
                    <a:lnT>
                      <a:noFill/>
                    </a:lnT>
                    <a:lnB>
                      <a:noFill/>
                    </a:lnB>
                    <a:solidFill>
                      <a:srgbClr val="AFD47F"/>
                    </a:solidFill>
                  </a:tcPr>
                </a:tc>
                <a:tc>
                  <a:txBody>
                    <a:bodyPr/>
                    <a:lstStyle/>
                    <a:p>
                      <a:pPr algn="r" fontAlgn="b"/>
                      <a:r>
                        <a:rPr lang="en-US" sz="300" b="0" i="0" u="none" strike="noStrike">
                          <a:solidFill>
                            <a:srgbClr val="000000"/>
                          </a:solidFill>
                          <a:latin typeface="Calibri"/>
                        </a:rPr>
                        <a:t>17.642</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18.635</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13.506</a:t>
                      </a:r>
                    </a:p>
                  </a:txBody>
                  <a:tcPr marL="2785" marR="2785" marT="2785" marB="0" anchor="b">
                    <a:lnL>
                      <a:noFill/>
                    </a:lnL>
                    <a:lnR>
                      <a:noFill/>
                    </a:lnR>
                    <a:lnT>
                      <a:noFill/>
                    </a:lnT>
                    <a:lnB>
                      <a:noFill/>
                    </a:lnB>
                    <a:solidFill>
                      <a:srgbClr val="B2D57F"/>
                    </a:solidFill>
                  </a:tcPr>
                </a:tc>
                <a:tc>
                  <a:txBody>
                    <a:bodyPr/>
                    <a:lstStyle/>
                    <a:p>
                      <a:pPr algn="r" fontAlgn="b"/>
                      <a:r>
                        <a:rPr lang="en-US" sz="300" b="0" i="0" u="none" strike="noStrike">
                          <a:solidFill>
                            <a:srgbClr val="000000"/>
                          </a:solidFill>
                          <a:latin typeface="Calibri"/>
                        </a:rPr>
                        <a:t>19.958</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22.793</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20.107</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16.226</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11.368</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34.522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31.791</a:t>
                      </a:r>
                    </a:p>
                  </a:txBody>
                  <a:tcPr marL="2785" marR="2785" marT="2785" marB="0" anchor="b">
                    <a:lnL>
                      <a:noFill/>
                    </a:lnL>
                    <a:lnR>
                      <a:noFill/>
                    </a:lnR>
                    <a:lnT>
                      <a:noFill/>
                    </a:lnT>
                    <a:lnB>
                      <a:noFill/>
                    </a:lnB>
                    <a:solidFill>
                      <a:srgbClr val="FFE5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9.015</a:t>
                      </a:r>
                    </a:p>
                  </a:txBody>
                  <a:tcPr marL="2785" marR="2785" marT="278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17.635</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11.726</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17.832</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18.012</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24.627</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11.953</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16.28</a:t>
                      </a:r>
                    </a:p>
                  </a:txBody>
                  <a:tcPr marL="2785" marR="2785" marT="278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11.764</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20.267</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31.807</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33.549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14.735</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20.229</a:t>
                      </a:r>
                    </a:p>
                  </a:txBody>
                  <a:tcPr marL="2785" marR="2785" marT="2785" marB="0" anchor="b">
                    <a:lnL>
                      <a:noFill/>
                    </a:lnL>
                    <a:lnR>
                      <a:noFill/>
                    </a:lnR>
                    <a:lnT>
                      <a:noFill/>
                    </a:lnT>
                    <a:lnB>
                      <a:noFill/>
                    </a:lnB>
                    <a:solidFill>
                      <a:srgbClr val="E3E382"/>
                    </a:solidFill>
                  </a:tcPr>
                </a:tc>
                <a:tc>
                  <a:txBody>
                    <a:bodyPr/>
                    <a:lstStyle/>
                    <a:p>
                      <a:pPr algn="r" fontAlgn="b"/>
                      <a:r>
                        <a:rPr lang="en-US" sz="300" b="0" i="0" u="none" strike="noStrike">
                          <a:solidFill>
                            <a:srgbClr val="000000"/>
                          </a:solidFill>
                          <a:latin typeface="Calibri"/>
                        </a:rPr>
                        <a:t>28.07</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12.076</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19.35</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16.565</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12.38</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18.228</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26.913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18.192</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16.558</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12.243</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32.066</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34.145</a:t>
                      </a:r>
                    </a:p>
                  </a:txBody>
                  <a:tcPr marL="2785" marR="2785" marT="2785" marB="0" anchor="b">
                    <a:lnL>
                      <a:noFill/>
                    </a:lnL>
                    <a:lnR>
                      <a:noFill/>
                    </a:lnR>
                    <a:lnT>
                      <a:noFill/>
                    </a:lnT>
                    <a:lnB>
                      <a:noFill/>
                    </a:lnB>
                    <a:solidFill>
                      <a:srgbClr val="FFE383"/>
                    </a:solidFill>
                  </a:tcPr>
                </a:tc>
              </a:tr>
              <a:tr h="55685">
                <a:tc>
                  <a:txBody>
                    <a:bodyPr/>
                    <a:lstStyle/>
                    <a:p>
                      <a:pPr algn="l" fontAlgn="b"/>
                      <a:r>
                        <a:rPr lang="en-US" sz="300" b="0" i="0" u="none" strike="noStrike">
                          <a:solidFill>
                            <a:srgbClr val="000000"/>
                          </a:solidFill>
                          <a:latin typeface="Calibri"/>
                        </a:rPr>
                        <a:t>ADVANCE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11.921</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16.031</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9.347</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14.871</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14.169</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24.718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12.441</a:t>
                      </a:r>
                    </a:p>
                  </a:txBody>
                  <a:tcPr marL="2785" marR="2785" marT="278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19.931</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13.648</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16.853</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30.214</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29.576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16.49</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21.467</a:t>
                      </a:r>
                    </a:p>
                  </a:txBody>
                  <a:tcPr marL="2785" marR="2785" marT="278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26.014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12.516</a:t>
                      </a:r>
                    </a:p>
                  </a:txBody>
                  <a:tcPr marL="2785" marR="2785" marT="278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14.481</a:t>
                      </a:r>
                    </a:p>
                  </a:txBody>
                  <a:tcPr marL="2785" marR="2785" marT="2785" marB="0" anchor="b">
                    <a:lnL>
                      <a:noFill/>
                    </a:lnL>
                    <a:lnR>
                      <a:noFill/>
                    </a:lnR>
                    <a:lnT>
                      <a:noFill/>
                    </a:lnT>
                    <a:lnB>
                      <a:noFill/>
                    </a:lnB>
                    <a:solidFill>
                      <a:srgbClr val="B9D780"/>
                    </a:solidFill>
                  </a:tcPr>
                </a:tc>
                <a:tc>
                  <a:txBody>
                    <a:bodyPr/>
                    <a:lstStyle/>
                    <a:p>
                      <a:pPr algn="r" fontAlgn="b"/>
                      <a:r>
                        <a:rPr lang="en-US" sz="300" b="0" i="0" u="none" strike="noStrike">
                          <a:solidFill>
                            <a:srgbClr val="000000"/>
                          </a:solidFill>
                          <a:latin typeface="Calibri"/>
                        </a:rPr>
                        <a:t>14.863</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11.182</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18.805</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19.963</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19.152</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15.326</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10.842</a:t>
                      </a:r>
                    </a:p>
                  </a:txBody>
                  <a:tcPr marL="2785" marR="2785" marT="278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36.936</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35.321</a:t>
                      </a:r>
                    </a:p>
                  </a:txBody>
                  <a:tcPr marL="2785" marR="2785" marT="2785" marB="0" anchor="b">
                    <a:lnL>
                      <a:noFill/>
                    </a:lnL>
                    <a:lnR>
                      <a:noFill/>
                    </a:lnR>
                    <a:lnT>
                      <a:noFill/>
                    </a:lnT>
                    <a:lnB>
                      <a:noFill/>
                    </a:lnB>
                    <a:solidFill>
                      <a:srgbClr val="FFE2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7.4382</a:t>
                      </a:r>
                    </a:p>
                  </a:txBody>
                  <a:tcPr marL="2785" marR="2785" marT="2785" marB="0" anchor="b">
                    <a:lnL>
                      <a:noFill/>
                    </a:lnL>
                    <a:lnR>
                      <a:noFill/>
                    </a:lnR>
                    <a:lnT>
                      <a:noFill/>
                    </a:lnT>
                    <a:lnB>
                      <a:noFill/>
                    </a:lnB>
                    <a:solidFill>
                      <a:srgbClr val="86C87D"/>
                    </a:solidFill>
                  </a:tcPr>
                </a:tc>
                <a:tc>
                  <a:txBody>
                    <a:bodyPr/>
                    <a:lstStyle/>
                    <a:p>
                      <a:pPr algn="r" fontAlgn="b"/>
                      <a:r>
                        <a:rPr lang="en-US" sz="300" b="0" i="0" u="none" strike="noStrike">
                          <a:solidFill>
                            <a:srgbClr val="000000"/>
                          </a:solidFill>
                          <a:latin typeface="Calibri"/>
                        </a:rPr>
                        <a:t>12.251</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10.265</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13.281</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16.579</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26.802</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13.101</a:t>
                      </a:r>
                    </a:p>
                  </a:txBody>
                  <a:tcPr marL="2785" marR="2785" marT="2785" marB="0" anchor="b">
                    <a:lnL>
                      <a:noFill/>
                    </a:lnL>
                    <a:lnR>
                      <a:noFill/>
                    </a:lnR>
                    <a:lnT>
                      <a:noFill/>
                    </a:lnT>
                    <a:lnB>
                      <a:noFill/>
                    </a:lnB>
                    <a:solidFill>
                      <a:srgbClr val="AFD47F"/>
                    </a:solidFill>
                  </a:tcPr>
                </a:tc>
                <a:tc>
                  <a:txBody>
                    <a:bodyPr/>
                    <a:lstStyle/>
                    <a:p>
                      <a:pPr algn="r" fontAlgn="b"/>
                      <a:r>
                        <a:rPr lang="en-US" sz="300" b="0" i="0" u="none" strike="noStrike">
                          <a:solidFill>
                            <a:srgbClr val="000000"/>
                          </a:solidFill>
                          <a:latin typeface="Calibri"/>
                        </a:rPr>
                        <a:t>19.772</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8.1237</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21.674</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30.028</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31.467</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11.643</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16.437</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26.703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11.394</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14.675</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13.984</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11.368</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17.747</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25.537</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17.116</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16.887</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11.162</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35.572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42.367</a:t>
                      </a:r>
                    </a:p>
                  </a:txBody>
                  <a:tcPr marL="2785" marR="2785" marT="2785" marB="0" anchor="b">
                    <a:lnL>
                      <a:noFill/>
                    </a:lnL>
                    <a:lnR>
                      <a:noFill/>
                    </a:lnR>
                    <a:lnT>
                      <a:noFill/>
                    </a:lnT>
                    <a:lnB>
                      <a:noFill/>
                    </a:lnB>
                    <a:solidFill>
                      <a:srgbClr val="FFDC82"/>
                    </a:solidFill>
                  </a:tcPr>
                </a:tc>
              </a:tr>
              <a:tr h="55685">
                <a:tc>
                  <a:txBody>
                    <a:bodyPr/>
                    <a:lstStyle/>
                    <a:p>
                      <a:pPr algn="l" fontAlgn="b"/>
                      <a:r>
                        <a:rPr lang="en-US" sz="300" b="0" i="0" u="none" strike="noStrike">
                          <a:solidFill>
                            <a:srgbClr val="000000"/>
                          </a:solidFill>
                          <a:latin typeface="Calibri"/>
                        </a:rPr>
                        <a:t>ADVANCE Asia Standard</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24.377</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30.772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13.913</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17.72</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25.18</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12.97</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18.479</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23.502</a:t>
                      </a:r>
                    </a:p>
                  </a:txBody>
                  <a:tcPr marL="2785" marR="2785" marT="2785" marB="0" anchor="b">
                    <a:lnL>
                      <a:noFill/>
                    </a:lnL>
                    <a:lnR>
                      <a:noFill/>
                    </a:lnR>
                    <a:lnT>
                      <a:noFill/>
                    </a:lnT>
                    <a:lnB>
                      <a:noFill/>
                    </a:lnB>
                    <a:solidFill>
                      <a:srgbClr val="FBEA83"/>
                    </a:solidFill>
                  </a:tcPr>
                </a:tc>
                <a:tc>
                  <a:txBody>
                    <a:bodyPr/>
                    <a:lstStyle/>
                    <a:p>
                      <a:pPr algn="r" fontAlgn="b"/>
                      <a:r>
                        <a:rPr lang="en-US" sz="300" b="0" i="0" u="none" strike="noStrike">
                          <a:solidFill>
                            <a:srgbClr val="000000"/>
                          </a:solidFill>
                          <a:latin typeface="Calibri"/>
                        </a:rPr>
                        <a:t>24.782</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15.013</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28.453</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31.915</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28.826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33.089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14.254</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24.223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26.355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23.159</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18.243</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17.811</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18.155</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28.489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25.101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19.364</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29.327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20.361</a:t>
                      </a:r>
                    </a:p>
                  </a:txBody>
                  <a:tcPr marL="2785" marR="2785" marT="2785" marB="0" anchor="b">
                    <a:lnL>
                      <a:noFill/>
                    </a:lnL>
                    <a:lnR>
                      <a:noFill/>
                    </a:lnR>
                    <a:lnT>
                      <a:noFill/>
                    </a:lnT>
                    <a:lnB>
                      <a:noFill/>
                    </a:lnB>
                    <a:solidFill>
                      <a:srgbClr val="E4E3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18.057</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24.464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14.7</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19.997</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23.234</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11.707</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15.389</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19.038</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22.057</a:t>
                      </a:r>
                    </a:p>
                  </a:txBody>
                  <a:tcPr marL="2785" marR="2785" marT="278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11.855</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26.115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36.298</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24.065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26.009</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11.44</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24.425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27.188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20.628</a:t>
                      </a:r>
                    </a:p>
                  </a:txBody>
                  <a:tcPr marL="2785" marR="2785" marT="2785" marB="0" anchor="b">
                    <a:lnL>
                      <a:noFill/>
                    </a:lnL>
                    <a:lnR>
                      <a:noFill/>
                    </a:lnR>
                    <a:lnT>
                      <a:noFill/>
                    </a:lnT>
                    <a:lnB>
                      <a:noFill/>
                    </a:lnB>
                    <a:solidFill>
                      <a:srgbClr val="E6E482"/>
                    </a:solidFill>
                  </a:tcPr>
                </a:tc>
                <a:tc>
                  <a:txBody>
                    <a:bodyPr/>
                    <a:lstStyle/>
                    <a:p>
                      <a:pPr algn="r" fontAlgn="b"/>
                      <a:r>
                        <a:rPr lang="en-US" sz="300" b="0" i="0" u="none" strike="noStrike">
                          <a:solidFill>
                            <a:srgbClr val="000000"/>
                          </a:solidFill>
                          <a:latin typeface="Calibri"/>
                        </a:rPr>
                        <a:t>15.803</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14.099</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20.357</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24.59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22.555</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19.779</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26.999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22.786</a:t>
                      </a:r>
                    </a:p>
                  </a:txBody>
                  <a:tcPr marL="2785" marR="2785" marT="2785" marB="0" anchor="b">
                    <a:lnL>
                      <a:noFill/>
                    </a:lnL>
                    <a:lnR>
                      <a:noFill/>
                    </a:lnR>
                    <a:lnT>
                      <a:noFill/>
                    </a:lnT>
                    <a:lnB>
                      <a:noFill/>
                    </a:lnB>
                    <a:solidFill>
                      <a:srgbClr val="F6E883"/>
                    </a:solidFill>
                  </a:tcPr>
                </a:tc>
              </a:tr>
              <a:tr h="55685">
                <a:tc>
                  <a:txBody>
                    <a:bodyPr/>
                    <a:lstStyle/>
                    <a:p>
                      <a:pPr algn="l" fontAlgn="b"/>
                      <a:r>
                        <a:rPr lang="en-US" sz="300" b="0" i="0" u="none" strike="noStrike">
                          <a:solidFill>
                            <a:srgbClr val="000000"/>
                          </a:solidFill>
                          <a:latin typeface="Calibri"/>
                        </a:rPr>
                        <a:t>ADVANCE Asia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19.577</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24.111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11.442</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14.082</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19.643</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9.8749</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11.688</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19.675</a:t>
                      </a:r>
                    </a:p>
                  </a:txBody>
                  <a:tcPr marL="2785" marR="2785" marT="2785" marB="0" anchor="b">
                    <a:lnL>
                      <a:noFill/>
                    </a:lnL>
                    <a:lnR>
                      <a:noFill/>
                    </a:lnR>
                    <a:lnT>
                      <a:noFill/>
                    </a:lnT>
                    <a:lnB>
                      <a:noFill/>
                    </a:lnB>
                    <a:solidFill>
                      <a:srgbClr val="DFE282"/>
                    </a:solidFill>
                  </a:tcPr>
                </a:tc>
                <a:tc>
                  <a:txBody>
                    <a:bodyPr/>
                    <a:lstStyle/>
                    <a:p>
                      <a:pPr algn="r" fontAlgn="b"/>
                      <a:r>
                        <a:rPr lang="en-US" sz="300" b="0" i="0" u="none" strike="noStrike">
                          <a:solidFill>
                            <a:srgbClr val="000000"/>
                          </a:solidFill>
                          <a:latin typeface="Calibri"/>
                        </a:rPr>
                        <a:t>22.381</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13.017</a:t>
                      </a:r>
                    </a:p>
                  </a:txBody>
                  <a:tcPr marL="2785" marR="2785" marT="2785" marB="0" anchor="b">
                    <a:lnL>
                      <a:noFill/>
                    </a:lnL>
                    <a:lnR>
                      <a:noFill/>
                    </a:lnR>
                    <a:lnT>
                      <a:noFill/>
                    </a:lnT>
                    <a:lnB>
                      <a:noFill/>
                    </a:lnB>
                    <a:solidFill>
                      <a:srgbClr val="AFD37F"/>
                    </a:solidFill>
                  </a:tcPr>
                </a:tc>
                <a:tc>
                  <a:txBody>
                    <a:bodyPr/>
                    <a:lstStyle/>
                    <a:p>
                      <a:pPr algn="r" fontAlgn="b"/>
                      <a:r>
                        <a:rPr lang="en-US" sz="300" b="0" i="0" u="none" strike="noStrike">
                          <a:solidFill>
                            <a:srgbClr val="000000"/>
                          </a:solidFill>
                          <a:latin typeface="Calibri"/>
                        </a:rPr>
                        <a:t>23.885</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30.071</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21.898</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26.482</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10.341</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17.395</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21.972</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15.758</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13.883</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10.873</a:t>
                      </a:r>
                    </a:p>
                  </a:txBody>
                  <a:tcPr marL="2785" marR="2785" marT="278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12.344</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24.608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22.072</a:t>
                      </a:r>
                    </a:p>
                  </a:txBody>
                  <a:tcPr marL="2785" marR="2785" marT="278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16.675</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24.806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24.189</a:t>
                      </a:r>
                    </a:p>
                  </a:txBody>
                  <a:tcPr marL="2785" marR="2785" marT="2785" marB="0" anchor="b">
                    <a:lnL>
                      <a:noFill/>
                    </a:lnL>
                    <a:lnR>
                      <a:noFill/>
                    </a:lnR>
                    <a:lnT>
                      <a:noFill/>
                    </a:lnT>
                    <a:lnB>
                      <a:noFill/>
                    </a:lnB>
                    <a:solidFill>
                      <a:srgbClr val="FFEB84"/>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12.738</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19.361</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10.89</a:t>
                      </a:r>
                    </a:p>
                  </a:txBody>
                  <a:tcPr marL="2785" marR="2785" marT="278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14.392</a:t>
                      </a:r>
                    </a:p>
                  </a:txBody>
                  <a:tcPr marL="2785" marR="2785" marT="2785" marB="0" anchor="b">
                    <a:lnL>
                      <a:noFill/>
                    </a:lnL>
                    <a:lnR>
                      <a:noFill/>
                    </a:lnR>
                    <a:lnT>
                      <a:noFill/>
                    </a:lnT>
                    <a:lnB>
                      <a:noFill/>
                    </a:lnB>
                    <a:solidFill>
                      <a:srgbClr val="B9D67F"/>
                    </a:solidFill>
                  </a:tcPr>
                </a:tc>
                <a:tc>
                  <a:txBody>
                    <a:bodyPr/>
                    <a:lstStyle/>
                    <a:p>
                      <a:pPr algn="r" fontAlgn="b"/>
                      <a:r>
                        <a:rPr lang="en-US" sz="300" b="0" i="0" u="none" strike="noStrike">
                          <a:solidFill>
                            <a:srgbClr val="000000"/>
                          </a:solidFill>
                          <a:latin typeface="Calibri"/>
                        </a:rPr>
                        <a:t>18.219</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9.7794</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9.8068</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14.929</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18.842</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12.547</a:t>
                      </a:r>
                    </a:p>
                  </a:txBody>
                  <a:tcPr marL="2785" marR="2785" marT="2785" marB="0" anchor="b">
                    <a:lnL>
                      <a:noFill/>
                    </a:lnL>
                    <a:lnR>
                      <a:noFill/>
                    </a:lnR>
                    <a:lnT>
                      <a:noFill/>
                    </a:lnT>
                    <a:lnB>
                      <a:noFill/>
                    </a:lnB>
                    <a:solidFill>
                      <a:srgbClr val="ABD37F"/>
                    </a:solidFill>
                  </a:tcPr>
                </a:tc>
                <a:tc>
                  <a:txBody>
                    <a:bodyPr/>
                    <a:lstStyle/>
                    <a:p>
                      <a:pPr algn="r" fontAlgn="b"/>
                      <a:r>
                        <a:rPr lang="en-US" sz="300" b="0" i="0" u="none" strike="noStrike">
                          <a:solidFill>
                            <a:srgbClr val="000000"/>
                          </a:solidFill>
                          <a:latin typeface="Calibri"/>
                        </a:rPr>
                        <a:t>22.77</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37.067</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17.601</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19.886</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9.9829</a:t>
                      </a:r>
                    </a:p>
                  </a:txBody>
                  <a:tcPr marL="2785" marR="2785" marT="278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15.929</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20.665</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15.664</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9.3387</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10.605</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15.083</a:t>
                      </a:r>
                    </a:p>
                  </a:txBody>
                  <a:tcPr marL="2785" marR="2785" marT="278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20.595</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22.204</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21.063</a:t>
                      </a:r>
                    </a:p>
                  </a:txBody>
                  <a:tcPr marL="2785" marR="2785" marT="278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23.411</a:t>
                      </a:r>
                    </a:p>
                  </a:txBody>
                  <a:tcPr marL="2785" marR="2785" marT="278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25.757</a:t>
                      </a:r>
                    </a:p>
                  </a:txBody>
                  <a:tcPr marL="2785" marR="2785" marT="2785" marB="0" anchor="b">
                    <a:lnL>
                      <a:noFill/>
                    </a:lnL>
                    <a:lnR>
                      <a:noFill/>
                    </a:lnR>
                    <a:lnT>
                      <a:noFill/>
                    </a:lnT>
                    <a:lnB>
                      <a:noFill/>
                    </a:lnB>
                    <a:solidFill>
                      <a:srgbClr val="FFEA84"/>
                    </a:solidFill>
                  </a:tcPr>
                </a:tc>
              </a:tr>
              <a:tr h="55685">
                <a:tc>
                  <a:txBody>
                    <a:bodyPr/>
                    <a:lstStyle/>
                    <a:p>
                      <a:pPr algn="l" fontAlgn="b"/>
                      <a:r>
                        <a:rPr lang="en-US" sz="300" b="0" i="0" u="none" strike="noStrike">
                          <a:solidFill>
                            <a:srgbClr val="000000"/>
                          </a:solidFill>
                          <a:latin typeface="Calibri"/>
                        </a:rPr>
                        <a:t>ADVANCE EME Standard</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12.57</a:t>
                      </a:r>
                    </a:p>
                  </a:txBody>
                  <a:tcPr marL="2785" marR="2785" marT="2785" marB="0" anchor="b">
                    <a:lnL>
                      <a:noFill/>
                    </a:lnL>
                    <a:lnR>
                      <a:noFill/>
                    </a:lnR>
                    <a:lnT>
                      <a:noFill/>
                    </a:lnT>
                    <a:lnB>
                      <a:noFill/>
                    </a:lnB>
                    <a:solidFill>
                      <a:srgbClr val="ABD37F"/>
                    </a:solidFill>
                  </a:tcPr>
                </a:tc>
                <a:tc>
                  <a:txBody>
                    <a:bodyPr/>
                    <a:lstStyle/>
                    <a:p>
                      <a:pPr algn="r" fontAlgn="b"/>
                      <a:r>
                        <a:rPr lang="en-US" sz="300" b="0" i="0" u="none" strike="noStrike">
                          <a:solidFill>
                            <a:srgbClr val="000000"/>
                          </a:solidFill>
                          <a:latin typeface="Calibri"/>
                        </a:rPr>
                        <a:t>17.039</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18.596</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18.237</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24.151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41.666</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23.635</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26.287</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11.12</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30.439</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33.949</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31.294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20.275</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17.126</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41.225</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18.892</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21.078</a:t>
                      </a:r>
                    </a:p>
                  </a:txBody>
                  <a:tcPr marL="2785" marR="2785" marT="2785" marB="0" anchor="b">
                    <a:lnL>
                      <a:noFill/>
                    </a:lnL>
                    <a:lnR>
                      <a:noFill/>
                    </a:lnR>
                    <a:lnT>
                      <a:noFill/>
                    </a:lnT>
                    <a:lnB>
                      <a:noFill/>
                    </a:lnB>
                    <a:solidFill>
                      <a:srgbClr val="EAE482"/>
                    </a:solidFill>
                  </a:tcPr>
                </a:tc>
                <a:tc>
                  <a:txBody>
                    <a:bodyPr/>
                    <a:lstStyle/>
                    <a:p>
                      <a:pPr algn="r" fontAlgn="b"/>
                      <a:r>
                        <a:rPr lang="en-US" sz="300" b="0" i="0" u="none" strike="noStrike">
                          <a:solidFill>
                            <a:srgbClr val="000000"/>
                          </a:solidFill>
                          <a:latin typeface="Calibri"/>
                        </a:rPr>
                        <a:t>21.542</a:t>
                      </a:r>
                    </a:p>
                  </a:txBody>
                  <a:tcPr marL="2785" marR="2785" marT="2785" marB="0" anchor="b">
                    <a:lnL>
                      <a:noFill/>
                    </a:lnL>
                    <a:lnR>
                      <a:noFill/>
                    </a:lnR>
                    <a:lnT>
                      <a:noFill/>
                    </a:lnT>
                    <a:lnB>
                      <a:noFill/>
                    </a:lnB>
                    <a:solidFill>
                      <a:srgbClr val="EDE582"/>
                    </a:solidFill>
                  </a:tcPr>
                </a:tc>
                <a:tc>
                  <a:txBody>
                    <a:bodyPr/>
                    <a:lstStyle/>
                    <a:p>
                      <a:pPr algn="r" fontAlgn="b"/>
                      <a:r>
                        <a:rPr lang="en-US" sz="300" b="0" i="0" u="none" strike="noStrike">
                          <a:solidFill>
                            <a:srgbClr val="000000"/>
                          </a:solidFill>
                          <a:latin typeface="Calibri"/>
                        </a:rPr>
                        <a:t>17.597</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30.256</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29.628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16.633</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15.022</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23.134</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38.821</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53.565</a:t>
                      </a:r>
                    </a:p>
                  </a:txBody>
                  <a:tcPr marL="2785" marR="2785" marT="2785" marB="0" anchor="b">
                    <a:lnL>
                      <a:noFill/>
                    </a:lnL>
                    <a:lnR>
                      <a:noFill/>
                    </a:lnR>
                    <a:lnT>
                      <a:noFill/>
                    </a:lnT>
                    <a:lnB>
                      <a:noFill/>
                    </a:lnB>
                    <a:solidFill>
                      <a:srgbClr val="FED3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11.699</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16.453</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15.489</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20.664</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22.364</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43.749</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21.924</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24.568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7.9355</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34.922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29.71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34.876</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15.497</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20.736</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37.58</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19.702</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20.749</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22.733</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18.325</a:t>
                      </a:r>
                    </a:p>
                  </a:txBody>
                  <a:tcPr marL="2785" marR="2785" marT="2785" marB="0" anchor="b">
                    <a:lnL>
                      <a:noFill/>
                    </a:lnL>
                    <a:lnR>
                      <a:noFill/>
                    </a:lnR>
                    <a:lnT>
                      <a:noFill/>
                    </a:lnT>
                    <a:lnB>
                      <a:noFill/>
                    </a:lnB>
                    <a:solidFill>
                      <a:srgbClr val="D5DF81"/>
                    </a:solidFill>
                  </a:tcPr>
                </a:tc>
                <a:tc>
                  <a:txBody>
                    <a:bodyPr/>
                    <a:lstStyle/>
                    <a:p>
                      <a:pPr algn="r" fontAlgn="b"/>
                      <a:r>
                        <a:rPr lang="en-US" sz="300" b="0" i="0" u="none" strike="noStrike">
                          <a:solidFill>
                            <a:srgbClr val="000000"/>
                          </a:solidFill>
                          <a:latin typeface="Calibri"/>
                        </a:rPr>
                        <a:t>30.52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34.77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15.671</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18.558</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20.589</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38.246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50.844</a:t>
                      </a:r>
                    </a:p>
                  </a:txBody>
                  <a:tcPr marL="2785" marR="2785" marT="2785" marB="0" anchor="b">
                    <a:lnL>
                      <a:noFill/>
                    </a:lnL>
                    <a:lnR>
                      <a:noFill/>
                    </a:lnR>
                    <a:lnT>
                      <a:noFill/>
                    </a:lnT>
                    <a:lnB>
                      <a:noFill/>
                    </a:lnB>
                    <a:solidFill>
                      <a:srgbClr val="FED580"/>
                    </a:solidFill>
                  </a:tcPr>
                </a:tc>
              </a:tr>
              <a:tr h="55685">
                <a:tc>
                  <a:txBody>
                    <a:bodyPr/>
                    <a:lstStyle/>
                    <a:p>
                      <a:pPr algn="l" fontAlgn="b"/>
                      <a:r>
                        <a:rPr lang="en-US" sz="300" b="0" i="0" u="none" strike="noStrike">
                          <a:solidFill>
                            <a:srgbClr val="000000"/>
                          </a:solidFill>
                          <a:latin typeface="Calibri"/>
                        </a:rPr>
                        <a:t>ADVANCE EME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11.123</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12.254</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17.846</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18.228</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22.03</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40.598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26.535</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33.729</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12.314</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36.854</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32.382</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25.43</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15.566</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17.215</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35.985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18.145</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17.162</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16.838</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16.783</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29.947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27.647</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18.008</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16.186</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20.934</a:t>
                      </a:r>
                    </a:p>
                  </a:txBody>
                  <a:tcPr marL="2785" marR="2785" marT="2785" marB="0" anchor="b">
                    <a:lnL>
                      <a:noFill/>
                    </a:lnL>
                    <a:lnR>
                      <a:noFill/>
                    </a:lnR>
                    <a:lnT>
                      <a:noFill/>
                    </a:lnT>
                    <a:lnB>
                      <a:noFill/>
                    </a:lnB>
                    <a:solidFill>
                      <a:srgbClr val="E8E482"/>
                    </a:solidFill>
                  </a:tcPr>
                </a:tc>
                <a:tc>
                  <a:txBody>
                    <a:bodyPr/>
                    <a:lstStyle/>
                    <a:p>
                      <a:pPr algn="r" fontAlgn="b"/>
                      <a:r>
                        <a:rPr lang="en-US" sz="300" b="0" i="0" u="none" strike="noStrike">
                          <a:solidFill>
                            <a:srgbClr val="000000"/>
                          </a:solidFill>
                          <a:latin typeface="Calibri"/>
                        </a:rPr>
                        <a:t>45.114</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52.521</a:t>
                      </a:r>
                    </a:p>
                  </a:txBody>
                  <a:tcPr marL="2785" marR="2785" marT="2785" marB="0" anchor="b">
                    <a:lnL>
                      <a:noFill/>
                    </a:lnL>
                    <a:lnR>
                      <a:noFill/>
                    </a:lnR>
                    <a:lnT>
                      <a:noFill/>
                    </a:lnT>
                    <a:lnB>
                      <a:noFill/>
                    </a:lnB>
                    <a:solidFill>
                      <a:srgbClr val="FED4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10.621</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12.796</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14.222</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16.633</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19.945</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42.285</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22.193</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36.403</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10.339</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37.22</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34.575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34.42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14.027</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16.208</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37.963</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14.743</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17.512</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17.809</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14.925</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28.729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28.812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18.566</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17.853</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21.247</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47.372</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54.661</a:t>
                      </a:r>
                    </a:p>
                  </a:txBody>
                  <a:tcPr marL="2785" marR="2785" marT="2785" marB="0" anchor="b">
                    <a:lnL>
                      <a:noFill/>
                    </a:lnL>
                    <a:lnR>
                      <a:noFill/>
                    </a:lnR>
                    <a:lnT>
                      <a:noFill/>
                    </a:lnT>
                    <a:lnB>
                      <a:noFill/>
                    </a:lnB>
                    <a:solidFill>
                      <a:srgbClr val="FED280"/>
                    </a:solidFill>
                  </a:tcPr>
                </a:tc>
              </a:tr>
              <a:tr h="55685">
                <a:tc>
                  <a:txBody>
                    <a:bodyPr/>
                    <a:lstStyle/>
                    <a:p>
                      <a:pPr algn="l" fontAlgn="b"/>
                      <a:r>
                        <a:rPr lang="en-US" sz="300" b="0" i="0" u="none" strike="noStrike">
                          <a:solidFill>
                            <a:srgbClr val="000000"/>
                          </a:solidFill>
                          <a:latin typeface="Calibri"/>
                        </a:rPr>
                        <a:t>ADVANCE Eastern Europe Standard</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25.373</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29.481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22.018</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29.847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29.529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34.936</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22.758</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25.023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24.294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19.752</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36.838</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27.727</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31.594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38.952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33.979</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25.154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28.785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32.59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27.622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29.313</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32.857</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28.222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20.277</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16.745</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38.189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39.872</a:t>
                      </a:r>
                    </a:p>
                  </a:txBody>
                  <a:tcPr marL="2785" marR="2785" marT="2785" marB="0" anchor="b">
                    <a:lnL>
                      <a:noFill/>
                    </a:lnL>
                    <a:lnR>
                      <a:noFill/>
                    </a:lnR>
                    <a:lnT>
                      <a:noFill/>
                    </a:lnT>
                    <a:lnB>
                      <a:noFill/>
                    </a:lnB>
                    <a:solidFill>
                      <a:srgbClr val="FFDE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21.187</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26.763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22.21</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29.612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30.266</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32.007</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24.895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23.943</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15.617</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26.923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35.894</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32.236</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27.872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34.595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37.124</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24.856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30.889</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30.184</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26.465</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31.498</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35.049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27.289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18.739</a:t>
                      </a:r>
                    </a:p>
                  </a:txBody>
                  <a:tcPr marL="2785" marR="2785" marT="2785" marB="0" anchor="b">
                    <a:lnL>
                      <a:noFill/>
                    </a:lnL>
                    <a:lnR>
                      <a:noFill/>
                    </a:lnR>
                    <a:lnT>
                      <a:noFill/>
                    </a:lnT>
                    <a:lnB>
                      <a:noFill/>
                    </a:lnB>
                    <a:solidFill>
                      <a:srgbClr val="D8E081"/>
                    </a:solidFill>
                  </a:tcPr>
                </a:tc>
                <a:tc>
                  <a:txBody>
                    <a:bodyPr/>
                    <a:lstStyle/>
                    <a:p>
                      <a:pPr algn="r" fontAlgn="b"/>
                      <a:r>
                        <a:rPr lang="en-US" sz="300" b="0" i="0" u="none" strike="noStrike">
                          <a:solidFill>
                            <a:srgbClr val="000000"/>
                          </a:solidFill>
                          <a:latin typeface="Calibri"/>
                        </a:rPr>
                        <a:t>17.736</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42.38</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44.359</a:t>
                      </a:r>
                    </a:p>
                  </a:txBody>
                  <a:tcPr marL="2785" marR="2785" marT="2785" marB="0" anchor="b">
                    <a:lnL>
                      <a:noFill/>
                    </a:lnL>
                    <a:lnR>
                      <a:noFill/>
                    </a:lnR>
                    <a:lnT>
                      <a:noFill/>
                    </a:lnT>
                    <a:lnB>
                      <a:noFill/>
                    </a:lnB>
                    <a:solidFill>
                      <a:srgbClr val="FFDB81"/>
                    </a:solidFill>
                  </a:tcPr>
                </a:tc>
              </a:tr>
              <a:tr h="55685">
                <a:tc>
                  <a:txBody>
                    <a:bodyPr/>
                    <a:lstStyle/>
                    <a:p>
                      <a:pPr algn="l" fontAlgn="b"/>
                      <a:r>
                        <a:rPr lang="en-US" sz="300" b="0" i="0" u="none" strike="noStrike">
                          <a:solidFill>
                            <a:srgbClr val="000000"/>
                          </a:solidFill>
                          <a:latin typeface="Calibri"/>
                        </a:rPr>
                        <a:t>ADVANCE Eastern Europe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20.736</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29.926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21.442</a:t>
                      </a:r>
                    </a:p>
                  </a:txBody>
                  <a:tcPr marL="2785" marR="2785" marT="278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24.79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27.447</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34.625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22.361</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24.476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23.876</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21.622</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35.067</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24.366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28.401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33.071</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36.055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23.33</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26.937</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27.714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24.748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28.722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30.131</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25.651</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16.921</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12.982</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41.559</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38.706</a:t>
                      </a:r>
                    </a:p>
                  </a:txBody>
                  <a:tcPr marL="2785" marR="2785" marT="2785" marB="0" anchor="b">
                    <a:lnL>
                      <a:noFill/>
                    </a:lnL>
                    <a:lnR>
                      <a:noFill/>
                    </a:lnR>
                    <a:lnT>
                      <a:noFill/>
                    </a:lnT>
                    <a:lnB>
                      <a:noFill/>
                    </a:lnB>
                    <a:solidFill>
                      <a:srgbClr val="FFDF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18.209</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26.823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19.578</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25.954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26.493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37.027</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27.696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23.077</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11.782</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30.337</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37.798</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28.744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25.21</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27.895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36.039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22.415</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27.963</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27.373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23.946</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28.682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33.938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24.81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17.22</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13.991</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37.433</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46.454</a:t>
                      </a:r>
                    </a:p>
                  </a:txBody>
                  <a:tcPr marL="2785" marR="2785" marT="2785" marB="0" anchor="b">
                    <a:lnL>
                      <a:noFill/>
                    </a:lnL>
                    <a:lnR>
                      <a:noFill/>
                    </a:lnR>
                    <a:lnT>
                      <a:noFill/>
                    </a:lnT>
                    <a:lnB>
                      <a:noFill/>
                    </a:lnB>
                    <a:solidFill>
                      <a:srgbClr val="FFD981"/>
                    </a:solidFill>
                  </a:tcPr>
                </a:tc>
              </a:tr>
              <a:tr h="55685">
                <a:tc>
                  <a:txBody>
                    <a:bodyPr/>
                    <a:lstStyle/>
                    <a:p>
                      <a:pPr algn="l" fontAlgn="b"/>
                      <a:r>
                        <a:rPr lang="en-US" sz="300" b="0" i="0" u="none" strike="noStrike">
                          <a:solidFill>
                            <a:srgbClr val="000000"/>
                          </a:solidFill>
                          <a:latin typeface="Calibri"/>
                        </a:rPr>
                        <a:t>ADVANCE Full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14.379</a:t>
                      </a:r>
                    </a:p>
                  </a:txBody>
                  <a:tcPr marL="2785" marR="2785" marT="2785" marB="0" anchor="b">
                    <a:lnL>
                      <a:noFill/>
                    </a:lnL>
                    <a:lnR>
                      <a:noFill/>
                    </a:lnR>
                    <a:lnT>
                      <a:noFill/>
                    </a:lnT>
                    <a:lnB>
                      <a:noFill/>
                    </a:lnB>
                    <a:solidFill>
                      <a:srgbClr val="B9D67F"/>
                    </a:solidFill>
                  </a:tcPr>
                </a:tc>
                <a:tc>
                  <a:txBody>
                    <a:bodyPr/>
                    <a:lstStyle/>
                    <a:p>
                      <a:pPr algn="r" fontAlgn="b"/>
                      <a:r>
                        <a:rPr lang="en-US" sz="300" b="0" i="0" u="none" strike="noStrike">
                          <a:solidFill>
                            <a:srgbClr val="000000"/>
                          </a:solidFill>
                          <a:latin typeface="Calibri"/>
                        </a:rPr>
                        <a:t>18.419</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11.36</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17.128</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16.802</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33.206</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17.747</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29.805</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13.296</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26.714</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38.984</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37.961</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18.573</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22.406</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33.813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12.432</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17.366</a:t>
                      </a:r>
                    </a:p>
                  </a:txBody>
                  <a:tcPr marL="2785" marR="2785" marT="2785" marB="0" anchor="b">
                    <a:lnL>
                      <a:noFill/>
                    </a:lnL>
                    <a:lnR>
                      <a:noFill/>
                    </a:lnR>
                    <a:lnT>
                      <a:noFill/>
                    </a:lnT>
                    <a:lnB>
                      <a:noFill/>
                    </a:lnB>
                    <a:solidFill>
                      <a:srgbClr val="CEDD81"/>
                    </a:solidFill>
                  </a:tcPr>
                </a:tc>
                <a:tc>
                  <a:txBody>
                    <a:bodyPr/>
                    <a:lstStyle/>
                    <a:p>
                      <a:pPr algn="r" fontAlgn="b"/>
                      <a:r>
                        <a:rPr lang="en-US" sz="300" b="0" i="0" u="none" strike="noStrike">
                          <a:solidFill>
                            <a:srgbClr val="000000"/>
                          </a:solidFill>
                          <a:latin typeface="Calibri"/>
                        </a:rPr>
                        <a:t>16.253</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11.059</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23.439</a:t>
                      </a:r>
                    </a:p>
                  </a:txBody>
                  <a:tcPr marL="2785" marR="2785" marT="278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25.688</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26.888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22.346</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19.011</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43.075</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43.138</a:t>
                      </a:r>
                    </a:p>
                  </a:txBody>
                  <a:tcPr marL="2785" marR="2785" marT="2785" marB="0" anchor="b">
                    <a:lnL>
                      <a:noFill/>
                    </a:lnL>
                    <a:lnR>
                      <a:noFill/>
                    </a:lnR>
                    <a:lnT>
                      <a:noFill/>
                    </a:lnT>
                    <a:lnB>
                      <a:noFill/>
                    </a:lnB>
                    <a:solidFill>
                      <a:srgbClr val="FFDC81"/>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5.7747</a:t>
                      </a:r>
                    </a:p>
                  </a:txBody>
                  <a:tcPr marL="2785" marR="2785" marT="2785"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15.338</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12.515</a:t>
                      </a:r>
                    </a:p>
                  </a:txBody>
                  <a:tcPr marL="2785" marR="2785" marT="278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16.345</a:t>
                      </a:r>
                    </a:p>
                  </a:txBody>
                  <a:tcPr marL="2785" marR="2785" marT="278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21.835</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37.445</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20.369</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36.496</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19.907</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41.796</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47.23</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52.193</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7.8963</a:t>
                      </a:r>
                    </a:p>
                  </a:txBody>
                  <a:tcPr marL="2785" marR="2785" marT="278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14.102</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41.639</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10.552</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16.344</a:t>
                      </a:r>
                    </a:p>
                  </a:txBody>
                  <a:tcPr marL="2785" marR="2785" marT="278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18.116</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9.7147</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28.771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38.154</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29.551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31.729</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28.422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51.072</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56.501</a:t>
                      </a:r>
                    </a:p>
                  </a:txBody>
                  <a:tcPr marL="2785" marR="2785" marT="2785" marB="0" anchor="b">
                    <a:lnL>
                      <a:noFill/>
                    </a:lnL>
                    <a:lnR>
                      <a:noFill/>
                    </a:lnR>
                    <a:lnT>
                      <a:noFill/>
                    </a:lnT>
                    <a:lnB>
                      <a:noFill/>
                    </a:lnB>
                    <a:solidFill>
                      <a:srgbClr val="FED17F"/>
                    </a:solidFill>
                  </a:tcPr>
                </a:tc>
              </a:tr>
              <a:tr h="55685">
                <a:tc>
                  <a:txBody>
                    <a:bodyPr/>
                    <a:lstStyle/>
                    <a:p>
                      <a:pPr algn="l" fontAlgn="b"/>
                      <a:r>
                        <a:rPr lang="en-US" sz="300" b="0" i="0" u="none" strike="noStrike">
                          <a:solidFill>
                            <a:srgbClr val="000000"/>
                          </a:solidFill>
                          <a:latin typeface="Calibri"/>
                        </a:rPr>
                        <a:t>ACCORD BP Standard Therapy</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30.663</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28.982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30.435</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31.619</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30.098</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38.003</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30.999</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17.425</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25.84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23.117</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14.129</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27.944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31.689</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31.776</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42.391</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33.528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31.877</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32.293</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32.687</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35.664</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42.476</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17.394</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17.721</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27.012</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16.558</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32.462</a:t>
                      </a:r>
                    </a:p>
                  </a:txBody>
                  <a:tcPr marL="2785" marR="2785" marT="2785" marB="0" anchor="b">
                    <a:lnL>
                      <a:noFill/>
                    </a:lnL>
                    <a:lnR>
                      <a:noFill/>
                    </a:lnR>
                    <a:lnT>
                      <a:noFill/>
                    </a:lnT>
                    <a:lnB>
                      <a:noFill/>
                    </a:lnB>
                    <a:solidFill>
                      <a:srgbClr val="FFE4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29.006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26.164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29.24</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26.084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29.244</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39.392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31.641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20.408</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22.122</a:t>
                      </a:r>
                    </a:p>
                  </a:txBody>
                  <a:tcPr marL="2785" marR="2785" marT="278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27.855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19.779</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34.773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29.438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28.316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45.944</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30.753</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28.296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31.162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28.851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39.743</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49.682</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16.814</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23.689</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30.611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25.656</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40.463</a:t>
                      </a:r>
                    </a:p>
                  </a:txBody>
                  <a:tcPr marL="2785" marR="2785" marT="2785" marB="0" anchor="b">
                    <a:lnL>
                      <a:noFill/>
                    </a:lnL>
                    <a:lnR>
                      <a:noFill/>
                    </a:lnR>
                    <a:lnT>
                      <a:noFill/>
                    </a:lnT>
                    <a:lnB>
                      <a:noFill/>
                    </a:lnB>
                    <a:solidFill>
                      <a:srgbClr val="FFDE82"/>
                    </a:solidFill>
                  </a:tcPr>
                </a:tc>
              </a:tr>
              <a:tr h="55685">
                <a:tc>
                  <a:txBody>
                    <a:bodyPr/>
                    <a:lstStyle/>
                    <a:p>
                      <a:pPr algn="l" fontAlgn="b"/>
                      <a:r>
                        <a:rPr lang="en-US" sz="300" b="0" i="0" u="none" strike="noStrike">
                          <a:solidFill>
                            <a:srgbClr val="000000"/>
                          </a:solidFill>
                          <a:latin typeface="Calibri"/>
                        </a:rPr>
                        <a:t>ACCORD BP Intensive Therapy</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30.062</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28.762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29.627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27.54</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29.163</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38.778</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33.534</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13.551</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25.647</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18.835</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11.31</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15.669</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34.415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34.508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41.324</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35.137</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34.827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34.88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34.828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38.179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42.504</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18.465</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12.033</a:t>
                      </a:r>
                    </a:p>
                  </a:txBody>
                  <a:tcPr marL="2785" marR="2785" marT="278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22.575</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11.882</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22.562</a:t>
                      </a:r>
                    </a:p>
                  </a:txBody>
                  <a:tcPr marL="2785" marR="2785" marT="2785" marB="0" anchor="b">
                    <a:lnL>
                      <a:noFill/>
                    </a:lnL>
                    <a:lnR>
                      <a:noFill/>
                    </a:lnR>
                    <a:lnT>
                      <a:noFill/>
                    </a:lnT>
                    <a:lnB>
                      <a:noFill/>
                    </a:lnB>
                    <a:solidFill>
                      <a:srgbClr val="F4E8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25.2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24.221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25.27</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26.006</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29.111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39.155</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31.273</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17.999</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19.127</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28.243</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15.337</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25.645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31.108</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32.114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46.146</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30.622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31.664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36.764</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32.006</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40.701</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49.62</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14.707</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13.969</a:t>
                      </a:r>
                    </a:p>
                  </a:txBody>
                  <a:tcPr marL="2785" marR="2785" marT="2785" marB="0" anchor="b">
                    <a:lnL>
                      <a:noFill/>
                    </a:lnL>
                    <a:lnR>
                      <a:noFill/>
                    </a:lnR>
                    <a:lnT>
                      <a:noFill/>
                    </a:lnT>
                    <a:lnB>
                      <a:noFill/>
                    </a:lnB>
                    <a:solidFill>
                      <a:srgbClr val="B6D57F"/>
                    </a:solidFill>
                  </a:tcPr>
                </a:tc>
                <a:tc>
                  <a:txBody>
                    <a:bodyPr/>
                    <a:lstStyle/>
                    <a:p>
                      <a:pPr algn="r" fontAlgn="b"/>
                      <a:r>
                        <a:rPr lang="en-US" sz="300" b="0" i="0" u="none" strike="noStrike">
                          <a:solidFill>
                            <a:srgbClr val="000000"/>
                          </a:solidFill>
                          <a:latin typeface="Calibri"/>
                        </a:rPr>
                        <a:t>28.997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18.409</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36.505</a:t>
                      </a:r>
                    </a:p>
                  </a:txBody>
                  <a:tcPr marL="2785" marR="2785" marT="2785" marB="0" anchor="b">
                    <a:lnL>
                      <a:noFill/>
                    </a:lnL>
                    <a:lnR>
                      <a:noFill/>
                    </a:lnR>
                    <a:lnT>
                      <a:noFill/>
                    </a:lnT>
                    <a:lnB>
                      <a:noFill/>
                    </a:lnB>
                    <a:solidFill>
                      <a:srgbClr val="FFE183"/>
                    </a:solidFill>
                  </a:tcPr>
                </a:tc>
              </a:tr>
              <a:tr h="55685">
                <a:tc>
                  <a:txBody>
                    <a:bodyPr/>
                    <a:lstStyle/>
                    <a:p>
                      <a:pPr algn="l" fontAlgn="b"/>
                      <a:r>
                        <a:rPr lang="en-US" sz="300" b="0" i="0" u="none" strike="noStrike">
                          <a:solidFill>
                            <a:srgbClr val="000000"/>
                          </a:solidFill>
                          <a:latin typeface="Calibri"/>
                        </a:rPr>
                        <a:t>ACCORD BP Full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28.95</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26.773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30.17</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28.93</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28.263</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36.773</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30.985</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15.792</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22.478</a:t>
                      </a:r>
                    </a:p>
                  </a:txBody>
                  <a:tcPr marL="2785" marR="2785" marT="278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20.997</a:t>
                      </a:r>
                    </a:p>
                  </a:txBody>
                  <a:tcPr marL="2785" marR="2785" marT="278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11.652</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18.678</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35.52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34.63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41.8</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33.438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32.808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34.77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32.996</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37.926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43.133</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18.181</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12.71</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23.945</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13.632</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23.808</a:t>
                      </a:r>
                    </a:p>
                  </a:txBody>
                  <a:tcPr marL="2785" marR="2785" marT="2785" marB="0" anchor="b">
                    <a:lnL>
                      <a:noFill/>
                    </a:lnL>
                    <a:lnR>
                      <a:noFill/>
                    </a:lnR>
                    <a:lnT>
                      <a:noFill/>
                    </a:lnT>
                    <a:lnB>
                      <a:noFill/>
                    </a:lnB>
                    <a:solidFill>
                      <a:srgbClr val="FDEA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28.41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25.373</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27.94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23.789</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28.36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41.298</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33.682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19.375</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18.438</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28.741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17.311</a:t>
                      </a:r>
                    </a:p>
                  </a:txBody>
                  <a:tcPr marL="2785" marR="2785" marT="2785" marB="0" anchor="b">
                    <a:lnL>
                      <a:noFill/>
                    </a:lnL>
                    <a:lnR>
                      <a:noFill/>
                    </a:lnR>
                    <a:lnT>
                      <a:noFill/>
                    </a:lnT>
                    <a:lnB>
                      <a:noFill/>
                    </a:lnB>
                    <a:solidFill>
                      <a:srgbClr val="CEDD81"/>
                    </a:solidFill>
                  </a:tcPr>
                </a:tc>
                <a:tc>
                  <a:txBody>
                    <a:bodyPr/>
                    <a:lstStyle/>
                    <a:p>
                      <a:pPr algn="r" fontAlgn="b"/>
                      <a:r>
                        <a:rPr lang="en-US" sz="300" b="0" i="0" u="none" strike="noStrike">
                          <a:solidFill>
                            <a:srgbClr val="000000"/>
                          </a:solidFill>
                          <a:latin typeface="Calibri"/>
                        </a:rPr>
                        <a:t>36.09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30.512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29.784</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47.539</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34.15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30.102</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37.515</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30.753</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40.491</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46.788</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14.105</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18.516</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29.996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20.3</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39.156</a:t>
                      </a:r>
                    </a:p>
                  </a:txBody>
                  <a:tcPr marL="2785" marR="2785" marT="2785" marB="0" anchor="b">
                    <a:lnL>
                      <a:noFill/>
                    </a:lnL>
                    <a:lnR>
                      <a:noFill/>
                    </a:lnR>
                    <a:lnT>
                      <a:noFill/>
                    </a:lnT>
                    <a:lnB>
                      <a:noFill/>
                    </a:lnB>
                    <a:solidFill>
                      <a:srgbClr val="FFDF82"/>
                    </a:solidFill>
                  </a:tcPr>
                </a:tc>
              </a:tr>
              <a:tr h="55685">
                <a:tc>
                  <a:txBody>
                    <a:bodyPr/>
                    <a:lstStyle/>
                    <a:p>
                      <a:pPr algn="l" fontAlgn="b"/>
                      <a:r>
                        <a:rPr lang="en-US" sz="300" b="0" i="0" u="none" strike="noStrike">
                          <a:solidFill>
                            <a:srgbClr val="000000"/>
                          </a:solidFill>
                          <a:latin typeface="Calibri"/>
                        </a:rPr>
                        <a:t>KP 20-34</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5.4312</a:t>
                      </a:r>
                    </a:p>
                  </a:txBody>
                  <a:tcPr marL="2785" marR="2785" marT="2785" marB="0" anchor="b">
                    <a:lnL>
                      <a:noFill/>
                    </a:lnL>
                    <a:lnR>
                      <a:noFill/>
                    </a:lnR>
                    <a:lnT>
                      <a:noFill/>
                    </a:lnT>
                    <a:lnB>
                      <a:noFill/>
                    </a:lnB>
                    <a:solidFill>
                      <a:srgbClr val="77C47C"/>
                    </a:solidFill>
                  </a:tcPr>
                </a:tc>
                <a:tc>
                  <a:txBody>
                    <a:bodyPr/>
                    <a:lstStyle/>
                    <a:p>
                      <a:pPr algn="r" fontAlgn="b"/>
                      <a:r>
                        <a:rPr lang="en-US" sz="300" b="0" i="0" u="none" strike="noStrike">
                          <a:solidFill>
                            <a:srgbClr val="000000"/>
                          </a:solidFill>
                          <a:latin typeface="Calibri"/>
                        </a:rPr>
                        <a:t>4.833</a:t>
                      </a:r>
                    </a:p>
                  </a:txBody>
                  <a:tcPr marL="2785" marR="2785" marT="2785" marB="0" anchor="b">
                    <a:lnL>
                      <a:noFill/>
                    </a:lnL>
                    <a:lnR>
                      <a:noFill/>
                    </a:lnR>
                    <a:lnT>
                      <a:noFill/>
                    </a:lnT>
                    <a:lnB>
                      <a:noFill/>
                    </a:lnB>
                    <a:solidFill>
                      <a:srgbClr val="73C27B"/>
                    </a:solidFill>
                  </a:tcPr>
                </a:tc>
                <a:tc>
                  <a:txBody>
                    <a:bodyPr/>
                    <a:lstStyle/>
                    <a:p>
                      <a:pPr algn="r" fontAlgn="b"/>
                      <a:r>
                        <a:rPr lang="en-US" sz="300" b="0" i="0" u="none" strike="noStrike">
                          <a:solidFill>
                            <a:srgbClr val="000000"/>
                          </a:solidFill>
                          <a:latin typeface="Calibri"/>
                        </a:rPr>
                        <a:t>6.52</a:t>
                      </a:r>
                    </a:p>
                  </a:txBody>
                  <a:tcPr marL="2785" marR="2785" marT="278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7.1356</a:t>
                      </a:r>
                    </a:p>
                  </a:txBody>
                  <a:tcPr marL="2785" marR="2785" marT="2785" marB="0" anchor="b">
                    <a:lnL>
                      <a:noFill/>
                    </a:lnL>
                    <a:lnR>
                      <a:noFill/>
                    </a:lnR>
                    <a:lnT>
                      <a:noFill/>
                    </a:lnT>
                    <a:lnB>
                      <a:noFill/>
                    </a:lnB>
                    <a:solidFill>
                      <a:srgbClr val="84C77C"/>
                    </a:solidFill>
                  </a:tcPr>
                </a:tc>
                <a:tc>
                  <a:txBody>
                    <a:bodyPr/>
                    <a:lstStyle/>
                    <a:p>
                      <a:pPr algn="r" fontAlgn="b"/>
                      <a:r>
                        <a:rPr lang="en-US" sz="300" b="0" i="0" u="none" strike="noStrike">
                          <a:solidFill>
                            <a:srgbClr val="000000"/>
                          </a:solidFill>
                          <a:latin typeface="Calibri"/>
                        </a:rPr>
                        <a:t>6.5656</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7.9726</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8.4202</a:t>
                      </a:r>
                    </a:p>
                  </a:txBody>
                  <a:tcPr marL="2785" marR="2785" marT="2785" marB="0" anchor="b">
                    <a:lnL>
                      <a:noFill/>
                    </a:lnL>
                    <a:lnR>
                      <a:noFill/>
                    </a:lnR>
                    <a:lnT>
                      <a:noFill/>
                    </a:lnT>
                    <a:lnB>
                      <a:noFill/>
                    </a:lnB>
                    <a:solidFill>
                      <a:srgbClr val="8DCA7D"/>
                    </a:solidFill>
                  </a:tcPr>
                </a:tc>
                <a:tc>
                  <a:txBody>
                    <a:bodyPr/>
                    <a:lstStyle/>
                    <a:p>
                      <a:pPr algn="r" fontAlgn="b"/>
                      <a:r>
                        <a:rPr lang="en-US" sz="300" b="0" i="0" u="none" strike="noStrike">
                          <a:solidFill>
                            <a:srgbClr val="000000"/>
                          </a:solidFill>
                          <a:latin typeface="Calibri"/>
                        </a:rPr>
                        <a:t>9.325</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6.4572</a:t>
                      </a:r>
                    </a:p>
                  </a:txBody>
                  <a:tcPr marL="2785" marR="2785" marT="278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11.853</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6.6165</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10.667</a:t>
                      </a:r>
                    </a:p>
                  </a:txBody>
                  <a:tcPr marL="2785" marR="2785" marT="278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5.5756</a:t>
                      </a:r>
                    </a:p>
                  </a:txBody>
                  <a:tcPr marL="2785" marR="2785" marT="278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4.4379</a:t>
                      </a:r>
                    </a:p>
                  </a:txBody>
                  <a:tcPr marL="2785" marR="2785" marT="2785" marB="0" anchor="b">
                    <a:lnL>
                      <a:noFill/>
                    </a:lnL>
                    <a:lnR>
                      <a:noFill/>
                    </a:lnR>
                    <a:lnT>
                      <a:noFill/>
                    </a:lnT>
                    <a:lnB>
                      <a:noFill/>
                    </a:lnB>
                    <a:solidFill>
                      <a:srgbClr val="70C17B"/>
                    </a:solidFill>
                  </a:tcPr>
                </a:tc>
                <a:tc>
                  <a:txBody>
                    <a:bodyPr/>
                    <a:lstStyle/>
                    <a:p>
                      <a:pPr algn="r" fontAlgn="b"/>
                      <a:r>
                        <a:rPr lang="en-US" sz="300" b="0" i="0" u="none" strike="noStrike">
                          <a:solidFill>
                            <a:srgbClr val="000000"/>
                          </a:solidFill>
                          <a:latin typeface="Calibri"/>
                        </a:rPr>
                        <a:t>7.8323</a:t>
                      </a:r>
                    </a:p>
                  </a:txBody>
                  <a:tcPr marL="2785" marR="2785" marT="278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6.9005</a:t>
                      </a:r>
                    </a:p>
                  </a:txBody>
                  <a:tcPr marL="2785" marR="2785" marT="278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6.8978</a:t>
                      </a:r>
                    </a:p>
                  </a:txBody>
                  <a:tcPr marL="2785" marR="2785" marT="278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8.0909</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7.7727</a:t>
                      </a:r>
                    </a:p>
                  </a:txBody>
                  <a:tcPr marL="2785" marR="2785" marT="2785" marB="0" anchor="b">
                    <a:lnL>
                      <a:noFill/>
                    </a:lnL>
                    <a:lnR>
                      <a:noFill/>
                    </a:lnR>
                    <a:lnT>
                      <a:noFill/>
                    </a:lnT>
                    <a:lnB>
                      <a:noFill/>
                    </a:lnB>
                    <a:solidFill>
                      <a:srgbClr val="89C87D"/>
                    </a:solidFill>
                  </a:tcPr>
                </a:tc>
                <a:tc>
                  <a:txBody>
                    <a:bodyPr/>
                    <a:lstStyle/>
                    <a:p>
                      <a:pPr algn="r" fontAlgn="b"/>
                      <a:r>
                        <a:rPr lang="en-US" sz="300" b="0" i="0" u="none" strike="noStrike">
                          <a:solidFill>
                            <a:srgbClr val="000000"/>
                          </a:solidFill>
                          <a:latin typeface="Calibri"/>
                        </a:rPr>
                        <a:t>6.6562</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7.1134</a:t>
                      </a:r>
                    </a:p>
                  </a:txBody>
                  <a:tcPr marL="2785" marR="2785" marT="2785" marB="0" anchor="b">
                    <a:lnL>
                      <a:noFill/>
                    </a:lnL>
                    <a:lnR>
                      <a:noFill/>
                    </a:lnR>
                    <a:lnT>
                      <a:noFill/>
                    </a:lnT>
                    <a:lnB>
                      <a:noFill/>
                    </a:lnB>
                    <a:solidFill>
                      <a:srgbClr val="84C77C"/>
                    </a:solidFill>
                  </a:tcPr>
                </a:tc>
                <a:tc>
                  <a:txBody>
                    <a:bodyPr/>
                    <a:lstStyle/>
                    <a:p>
                      <a:pPr algn="r" fontAlgn="b"/>
                      <a:r>
                        <a:rPr lang="en-US" sz="300" b="0" i="0" u="none" strike="noStrike">
                          <a:solidFill>
                            <a:srgbClr val="000000"/>
                          </a:solidFill>
                          <a:latin typeface="Calibri"/>
                        </a:rPr>
                        <a:t>7.9914</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12.032</a:t>
                      </a:r>
                    </a:p>
                  </a:txBody>
                  <a:tcPr marL="2785" marR="2785" marT="278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13.936</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8.7433</a:t>
                      </a:r>
                    </a:p>
                  </a:txBody>
                  <a:tcPr marL="2785" marR="2785" marT="278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10.768</a:t>
                      </a:r>
                    </a:p>
                  </a:txBody>
                  <a:tcPr marL="2785" marR="2785" marT="2785" marB="0" anchor="b">
                    <a:lnL>
                      <a:noFill/>
                    </a:lnL>
                    <a:lnR>
                      <a:noFill/>
                    </a:lnR>
                    <a:lnT>
                      <a:noFill/>
                    </a:lnT>
                    <a:lnB>
                      <a:noFill/>
                    </a:lnB>
                    <a:solidFill>
                      <a:srgbClr val="9ECF7E"/>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5.6147</a:t>
                      </a:r>
                    </a:p>
                  </a:txBody>
                  <a:tcPr marL="2785" marR="2785" marT="2785" marB="0" anchor="b">
                    <a:lnL>
                      <a:noFill/>
                    </a:lnL>
                    <a:lnR>
                      <a:noFill/>
                    </a:lnR>
                    <a:lnT>
                      <a:noFill/>
                    </a:lnT>
                    <a:lnB>
                      <a:noFill/>
                    </a:lnB>
                    <a:solidFill>
                      <a:srgbClr val="79C47C"/>
                    </a:solidFill>
                  </a:tcPr>
                </a:tc>
                <a:tc>
                  <a:txBody>
                    <a:bodyPr/>
                    <a:lstStyle/>
                    <a:p>
                      <a:pPr algn="r" fontAlgn="b"/>
                      <a:r>
                        <a:rPr lang="en-US" sz="300" b="0" i="0" u="none" strike="noStrike">
                          <a:solidFill>
                            <a:srgbClr val="000000"/>
                          </a:solidFill>
                          <a:latin typeface="Calibri"/>
                        </a:rPr>
                        <a:t>6.551</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7.1751</a:t>
                      </a:r>
                    </a:p>
                  </a:txBody>
                  <a:tcPr marL="2785" marR="2785" marT="2785" marB="0" anchor="b">
                    <a:lnL>
                      <a:noFill/>
                    </a:lnL>
                    <a:lnR>
                      <a:noFill/>
                    </a:lnR>
                    <a:lnT>
                      <a:noFill/>
                    </a:lnT>
                    <a:lnB>
                      <a:noFill/>
                    </a:lnB>
                    <a:solidFill>
                      <a:srgbClr val="84C77C"/>
                    </a:solidFill>
                  </a:tcPr>
                </a:tc>
                <a:tc>
                  <a:txBody>
                    <a:bodyPr/>
                    <a:lstStyle/>
                    <a:p>
                      <a:pPr algn="r" fontAlgn="b"/>
                      <a:r>
                        <a:rPr lang="en-US" sz="300" b="0" i="0" u="none" strike="noStrike">
                          <a:solidFill>
                            <a:srgbClr val="000000"/>
                          </a:solidFill>
                          <a:latin typeface="Calibri"/>
                        </a:rPr>
                        <a:t>7.9439</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7.9108</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7.7372</a:t>
                      </a:r>
                    </a:p>
                  </a:txBody>
                  <a:tcPr marL="2785" marR="2785" marT="278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8.9669</a:t>
                      </a:r>
                    </a:p>
                  </a:txBody>
                  <a:tcPr marL="2785" marR="2785" marT="278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8.9391</a:t>
                      </a:r>
                    </a:p>
                  </a:txBody>
                  <a:tcPr marL="2785" marR="2785" marT="278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9.2878</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13.304</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8.4385</a:t>
                      </a:r>
                    </a:p>
                  </a:txBody>
                  <a:tcPr marL="2785" marR="2785" marT="2785" marB="0" anchor="b">
                    <a:lnL>
                      <a:noFill/>
                    </a:lnL>
                    <a:lnR>
                      <a:noFill/>
                    </a:lnR>
                    <a:lnT>
                      <a:noFill/>
                    </a:lnT>
                    <a:lnB>
                      <a:noFill/>
                    </a:lnB>
                    <a:solidFill>
                      <a:srgbClr val="8DCA7D"/>
                    </a:solidFill>
                  </a:tcPr>
                </a:tc>
                <a:tc>
                  <a:txBody>
                    <a:bodyPr/>
                    <a:lstStyle/>
                    <a:p>
                      <a:pPr algn="r" fontAlgn="b"/>
                      <a:r>
                        <a:rPr lang="en-US" sz="300" b="0" i="0" u="none" strike="noStrike">
                          <a:solidFill>
                            <a:srgbClr val="000000"/>
                          </a:solidFill>
                          <a:latin typeface="Calibri"/>
                        </a:rPr>
                        <a:t>13.488</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5.4243</a:t>
                      </a:r>
                    </a:p>
                  </a:txBody>
                  <a:tcPr marL="2785" marR="2785" marT="2785" marB="0" anchor="b">
                    <a:lnL>
                      <a:noFill/>
                    </a:lnL>
                    <a:lnR>
                      <a:noFill/>
                    </a:lnR>
                    <a:lnT>
                      <a:noFill/>
                    </a:lnT>
                    <a:lnB>
                      <a:noFill/>
                    </a:lnB>
                    <a:solidFill>
                      <a:srgbClr val="77C47C"/>
                    </a:solidFill>
                  </a:tcPr>
                </a:tc>
                <a:tc>
                  <a:txBody>
                    <a:bodyPr/>
                    <a:lstStyle/>
                    <a:p>
                      <a:pPr algn="r" fontAlgn="b"/>
                      <a:r>
                        <a:rPr lang="en-US" sz="300" b="0" i="0" u="none" strike="noStrike">
                          <a:solidFill>
                            <a:srgbClr val="000000"/>
                          </a:solidFill>
                          <a:latin typeface="Calibri"/>
                        </a:rPr>
                        <a:t>5.9487</a:t>
                      </a:r>
                    </a:p>
                  </a:txBody>
                  <a:tcPr marL="2785" marR="2785" marT="2785" marB="0" anchor="b">
                    <a:lnL>
                      <a:noFill/>
                    </a:lnL>
                    <a:lnR>
                      <a:noFill/>
                    </a:lnR>
                    <a:lnT>
                      <a:noFill/>
                    </a:lnT>
                    <a:lnB>
                      <a:noFill/>
                    </a:lnB>
                    <a:solidFill>
                      <a:srgbClr val="7BC57C"/>
                    </a:solidFill>
                  </a:tcPr>
                </a:tc>
                <a:tc>
                  <a:txBody>
                    <a:bodyPr/>
                    <a:lstStyle/>
                    <a:p>
                      <a:pPr algn="r" fontAlgn="b"/>
                      <a:r>
                        <a:rPr lang="en-US" sz="300" b="0" i="0" u="none" strike="noStrike">
                          <a:solidFill>
                            <a:srgbClr val="000000"/>
                          </a:solidFill>
                          <a:latin typeface="Calibri"/>
                        </a:rPr>
                        <a:t>8.265</a:t>
                      </a:r>
                    </a:p>
                  </a:txBody>
                  <a:tcPr marL="2785" marR="2785" marT="278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7.6565</a:t>
                      </a:r>
                    </a:p>
                  </a:txBody>
                  <a:tcPr marL="2785" marR="2785" marT="278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8.0745</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9.6663</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8.0689</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7.7037</a:t>
                      </a:r>
                    </a:p>
                  </a:txBody>
                  <a:tcPr marL="2785" marR="2785" marT="278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8.5735</a:t>
                      </a:r>
                    </a:p>
                  </a:txBody>
                  <a:tcPr marL="2785" marR="2785" marT="278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8.2964</a:t>
                      </a:r>
                    </a:p>
                  </a:txBody>
                  <a:tcPr marL="2785" marR="2785" marT="2785" marB="0" anchor="b">
                    <a:lnL>
                      <a:noFill/>
                    </a:lnL>
                    <a:lnR>
                      <a:noFill/>
                    </a:lnR>
                    <a:lnT>
                      <a:noFill/>
                    </a:lnT>
                    <a:lnB>
                      <a:noFill/>
                    </a:lnB>
                    <a:solidFill>
                      <a:srgbClr val="8CCA7D"/>
                    </a:solidFill>
                  </a:tcPr>
                </a:tc>
                <a:tc>
                  <a:txBody>
                    <a:bodyPr/>
                    <a:lstStyle/>
                    <a:p>
                      <a:pPr algn="r" fontAlgn="b"/>
                      <a:r>
                        <a:rPr lang="en-US" sz="300" b="0" i="0" u="none" strike="noStrike">
                          <a:solidFill>
                            <a:srgbClr val="000000"/>
                          </a:solidFill>
                          <a:latin typeface="Calibri"/>
                        </a:rPr>
                        <a:t>13.161</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17.189</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9.741</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11.947</a:t>
                      </a:r>
                    </a:p>
                  </a:txBody>
                  <a:tcPr marL="2785" marR="2785" marT="2785" marB="0" anchor="b">
                    <a:lnL>
                      <a:noFill/>
                    </a:lnL>
                    <a:lnR>
                      <a:noFill/>
                    </a:lnR>
                    <a:lnT>
                      <a:noFill/>
                    </a:lnT>
                    <a:lnB>
                      <a:noFill/>
                    </a:lnB>
                    <a:solidFill>
                      <a:srgbClr val="A7D17E"/>
                    </a:solidFill>
                  </a:tcPr>
                </a:tc>
              </a:tr>
              <a:tr h="55685">
                <a:tc>
                  <a:txBody>
                    <a:bodyPr/>
                    <a:lstStyle/>
                    <a:p>
                      <a:pPr algn="l" fontAlgn="b"/>
                      <a:r>
                        <a:rPr lang="en-US" sz="300" b="0" i="0" u="none" strike="noStrike">
                          <a:solidFill>
                            <a:srgbClr val="000000"/>
                          </a:solidFill>
                          <a:latin typeface="Calibri"/>
                        </a:rPr>
                        <a:t>KP 35-50</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8.5425</a:t>
                      </a:r>
                    </a:p>
                  </a:txBody>
                  <a:tcPr marL="2785" marR="2785" marT="278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7.6613</a:t>
                      </a:r>
                    </a:p>
                  </a:txBody>
                  <a:tcPr marL="2785" marR="2785" marT="278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11.909</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12.05</a:t>
                      </a:r>
                    </a:p>
                  </a:txBody>
                  <a:tcPr marL="2785" marR="2785" marT="278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13.462</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13.001</a:t>
                      </a:r>
                    </a:p>
                  </a:txBody>
                  <a:tcPr marL="2785" marR="2785" marT="2785" marB="0" anchor="b">
                    <a:lnL>
                      <a:noFill/>
                    </a:lnL>
                    <a:lnR>
                      <a:noFill/>
                    </a:lnR>
                    <a:lnT>
                      <a:noFill/>
                    </a:lnT>
                    <a:lnB>
                      <a:noFill/>
                    </a:lnB>
                    <a:solidFill>
                      <a:srgbClr val="AFD37F"/>
                    </a:solidFill>
                  </a:tcPr>
                </a:tc>
                <a:tc>
                  <a:txBody>
                    <a:bodyPr/>
                    <a:lstStyle/>
                    <a:p>
                      <a:pPr algn="r" fontAlgn="b"/>
                      <a:r>
                        <a:rPr lang="en-US" sz="300" b="0" i="0" u="none" strike="noStrike">
                          <a:solidFill>
                            <a:srgbClr val="000000"/>
                          </a:solidFill>
                          <a:latin typeface="Calibri"/>
                        </a:rPr>
                        <a:t>14.2</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19.035</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6.8454</a:t>
                      </a:r>
                    </a:p>
                  </a:txBody>
                  <a:tcPr marL="2785" marR="2785" marT="278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27.468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17.878</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17.977</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8.8037</a:t>
                      </a:r>
                    </a:p>
                  </a:txBody>
                  <a:tcPr marL="2785" marR="2785" marT="278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8.186</a:t>
                      </a:r>
                    </a:p>
                  </a:txBody>
                  <a:tcPr marL="2785" marR="2785" marT="278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13.507</a:t>
                      </a:r>
                    </a:p>
                  </a:txBody>
                  <a:tcPr marL="2785" marR="2785" marT="2785" marB="0" anchor="b">
                    <a:lnL>
                      <a:noFill/>
                    </a:lnL>
                    <a:lnR>
                      <a:noFill/>
                    </a:lnR>
                    <a:lnT>
                      <a:noFill/>
                    </a:lnT>
                    <a:lnB>
                      <a:noFill/>
                    </a:lnB>
                    <a:solidFill>
                      <a:srgbClr val="B2D57F"/>
                    </a:solidFill>
                  </a:tcPr>
                </a:tc>
                <a:tc>
                  <a:txBody>
                    <a:bodyPr/>
                    <a:lstStyle/>
                    <a:p>
                      <a:pPr algn="r" fontAlgn="b"/>
                      <a:r>
                        <a:rPr lang="en-US" sz="300" b="0" i="0" u="none" strike="noStrike">
                          <a:solidFill>
                            <a:srgbClr val="000000"/>
                          </a:solidFill>
                          <a:latin typeface="Calibri"/>
                        </a:rPr>
                        <a:t>12.065</a:t>
                      </a:r>
                    </a:p>
                  </a:txBody>
                  <a:tcPr marL="2785" marR="2785" marT="278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10.782</a:t>
                      </a:r>
                    </a:p>
                  </a:txBody>
                  <a:tcPr marL="2785" marR="2785" marT="278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12.479</a:t>
                      </a:r>
                    </a:p>
                  </a:txBody>
                  <a:tcPr marL="2785" marR="2785" marT="278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10.436</a:t>
                      </a:r>
                    </a:p>
                  </a:txBody>
                  <a:tcPr marL="2785" marR="2785" marT="2785" marB="0" anchor="b">
                    <a:lnL>
                      <a:noFill/>
                    </a:lnL>
                    <a:lnR>
                      <a:noFill/>
                    </a:lnR>
                    <a:lnT>
                      <a:noFill/>
                    </a:lnT>
                    <a:lnB>
                      <a:noFill/>
                    </a:lnB>
                    <a:solidFill>
                      <a:srgbClr val="9CCE7E"/>
                    </a:solidFill>
                  </a:tcPr>
                </a:tc>
                <a:tc>
                  <a:txBody>
                    <a:bodyPr/>
                    <a:lstStyle/>
                    <a:p>
                      <a:pPr algn="r" fontAlgn="b"/>
                      <a:r>
                        <a:rPr lang="en-US" sz="300" b="0" i="0" u="none" strike="noStrike">
                          <a:solidFill>
                            <a:srgbClr val="000000"/>
                          </a:solidFill>
                          <a:latin typeface="Calibri"/>
                        </a:rPr>
                        <a:t>12.653</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12.109</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17.526</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19.787</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24.535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19.762</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26.877</a:t>
                      </a:r>
                    </a:p>
                  </a:txBody>
                  <a:tcPr marL="2785" marR="2785" marT="2785" marB="0" anchor="b">
                    <a:lnL>
                      <a:noFill/>
                    </a:lnL>
                    <a:lnR>
                      <a:noFill/>
                    </a:lnR>
                    <a:lnT>
                      <a:noFill/>
                    </a:lnT>
                    <a:lnB>
                      <a:noFill/>
                    </a:lnB>
                    <a:solidFill>
                      <a:srgbClr val="FFE984"/>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12.613</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12.917</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17.123</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18.42</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22.871</a:t>
                      </a:r>
                    </a:p>
                  </a:txBody>
                  <a:tcPr marL="2785" marR="2785" marT="278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25.699</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22.835</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27.419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18.393</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38.436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28.666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24.505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12.619</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13.294</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26.768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21.508</a:t>
                      </a:r>
                    </a:p>
                  </a:txBody>
                  <a:tcPr marL="2785" marR="2785" marT="2785" marB="0" anchor="b">
                    <a:lnL>
                      <a:noFill/>
                    </a:lnL>
                    <a:lnR>
                      <a:noFill/>
                    </a:lnR>
                    <a:lnT>
                      <a:noFill/>
                    </a:lnT>
                    <a:lnB>
                      <a:noFill/>
                    </a:lnB>
                    <a:solidFill>
                      <a:srgbClr val="EDE582"/>
                    </a:solidFill>
                  </a:tcPr>
                </a:tc>
                <a:tc>
                  <a:txBody>
                    <a:bodyPr/>
                    <a:lstStyle/>
                    <a:p>
                      <a:pPr algn="r" fontAlgn="b"/>
                      <a:r>
                        <a:rPr lang="en-US" sz="300" b="0" i="0" u="none" strike="noStrike">
                          <a:solidFill>
                            <a:srgbClr val="000000"/>
                          </a:solidFill>
                          <a:latin typeface="Calibri"/>
                        </a:rPr>
                        <a:t>19.525</a:t>
                      </a:r>
                    </a:p>
                  </a:txBody>
                  <a:tcPr marL="2785" marR="2785" marT="278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24.239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18.134</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19.626</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19.814</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26.527</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24.079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33.145</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30.427</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33.922</a:t>
                      </a:r>
                    </a:p>
                  </a:txBody>
                  <a:tcPr marL="2785" marR="2785" marT="2785" marB="0" anchor="b">
                    <a:lnL>
                      <a:noFill/>
                    </a:lnL>
                    <a:lnR>
                      <a:noFill/>
                    </a:lnR>
                    <a:lnT>
                      <a:noFill/>
                    </a:lnT>
                    <a:lnB>
                      <a:noFill/>
                    </a:lnB>
                    <a:solidFill>
                      <a:srgbClr val="FFE383"/>
                    </a:solidFill>
                  </a:tcPr>
                </a:tc>
              </a:tr>
              <a:tr h="55685">
                <a:tc>
                  <a:txBody>
                    <a:bodyPr/>
                    <a:lstStyle/>
                    <a:p>
                      <a:pPr algn="l" fontAlgn="b"/>
                      <a:r>
                        <a:rPr lang="en-US" sz="300" b="0" i="0" u="none" strike="noStrike">
                          <a:solidFill>
                            <a:srgbClr val="000000"/>
                          </a:solidFill>
                          <a:latin typeface="Calibri"/>
                        </a:rPr>
                        <a:t>KP 50-65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15.697</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16.876</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23.155</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26.586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26.476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33.944</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29.342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29.849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15.806</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36.571</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36.718</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38.23</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17.002</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18.689</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40.578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24.614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25.965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26.223</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23.783</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30.409</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33.221</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28.616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28.55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39.556</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38.667</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49.88</a:t>
                      </a:r>
                    </a:p>
                  </a:txBody>
                  <a:tcPr marL="2785" marR="2785" marT="2785" marB="0" anchor="b">
                    <a:lnL>
                      <a:noFill/>
                    </a:lnL>
                    <a:lnR>
                      <a:noFill/>
                    </a:lnR>
                    <a:lnT>
                      <a:noFill/>
                    </a:lnT>
                    <a:lnB>
                      <a:noFill/>
                    </a:lnB>
                    <a:solidFill>
                      <a:srgbClr val="FED6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23.256</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25.975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29.629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31.427</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37.932</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49.167</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38.794</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41.097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32.265</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51.154</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48.77</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54.835</a:t>
                      </a:r>
                    </a:p>
                  </a:txBody>
                  <a:tcPr marL="2785" marR="2785" marT="278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22.297</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24.383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51.499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33.446</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36.448</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38.721</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29.422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45.167</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47.773</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37.241</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36.24</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51.528</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52.343</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66.259</a:t>
                      </a:r>
                    </a:p>
                  </a:txBody>
                  <a:tcPr marL="2785" marR="2785" marT="2785" marB="0" anchor="b">
                    <a:lnL>
                      <a:noFill/>
                    </a:lnL>
                    <a:lnR>
                      <a:noFill/>
                    </a:lnR>
                    <a:lnT>
                      <a:noFill/>
                    </a:lnT>
                    <a:lnB>
                      <a:noFill/>
                    </a:lnB>
                    <a:solidFill>
                      <a:srgbClr val="FEC97E"/>
                    </a:solidFill>
                  </a:tcPr>
                </a:tc>
              </a:tr>
              <a:tr h="55685">
                <a:tc>
                  <a:txBody>
                    <a:bodyPr/>
                    <a:lstStyle/>
                    <a:p>
                      <a:pPr algn="l" fontAlgn="b"/>
                      <a:r>
                        <a:rPr lang="en-US" sz="300" b="0" i="0" u="none" strike="noStrike">
                          <a:solidFill>
                            <a:srgbClr val="000000"/>
                          </a:solidFill>
                          <a:latin typeface="Calibri"/>
                        </a:rPr>
                        <a:t>KP 65-75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33.585</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38.254</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48.432</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50.909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47.506</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59.545</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45.892</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52.332</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38.739</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68.674</a:t>
                      </a:r>
                    </a:p>
                  </a:txBody>
                  <a:tcPr marL="2785" marR="2785" marT="2785" marB="0" anchor="b">
                    <a:lnL>
                      <a:noFill/>
                    </a:lnL>
                    <a:lnR>
                      <a:noFill/>
                    </a:lnR>
                    <a:lnT>
                      <a:noFill/>
                    </a:lnT>
                    <a:lnB>
                      <a:noFill/>
                    </a:lnB>
                    <a:solidFill>
                      <a:srgbClr val="FEC77D"/>
                    </a:solidFill>
                  </a:tcPr>
                </a:tc>
                <a:tc>
                  <a:txBody>
                    <a:bodyPr/>
                    <a:lstStyle/>
                    <a:p>
                      <a:pPr algn="r" fontAlgn="b"/>
                      <a:r>
                        <a:rPr lang="en-US" sz="300" b="0" i="0" u="none" strike="noStrike">
                          <a:solidFill>
                            <a:srgbClr val="000000"/>
                          </a:solidFill>
                          <a:latin typeface="Calibri"/>
                        </a:rPr>
                        <a:t>68.959</a:t>
                      </a:r>
                    </a:p>
                  </a:txBody>
                  <a:tcPr marL="2785" marR="2785" marT="2785" marB="0" anchor="b">
                    <a:lnL>
                      <a:noFill/>
                    </a:lnL>
                    <a:lnR>
                      <a:noFill/>
                    </a:lnR>
                    <a:lnT>
                      <a:noFill/>
                    </a:lnT>
                    <a:lnB>
                      <a:noFill/>
                    </a:lnB>
                    <a:solidFill>
                      <a:srgbClr val="FEC67D"/>
                    </a:solidFill>
                  </a:tcPr>
                </a:tc>
                <a:tc>
                  <a:txBody>
                    <a:bodyPr/>
                    <a:lstStyle/>
                    <a:p>
                      <a:pPr algn="r" fontAlgn="b"/>
                      <a:r>
                        <a:rPr lang="en-US" sz="300" b="0" i="0" u="none" strike="noStrike">
                          <a:solidFill>
                            <a:srgbClr val="000000"/>
                          </a:solidFill>
                          <a:latin typeface="Calibri"/>
                        </a:rPr>
                        <a:t>73.159</a:t>
                      </a:r>
                    </a:p>
                  </a:txBody>
                  <a:tcPr marL="2785" marR="2785" marT="278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34.497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38.37</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66.491</a:t>
                      </a:r>
                    </a:p>
                  </a:txBody>
                  <a:tcPr marL="2785" marR="2785" marT="278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42.092</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43.323</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44.462</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50.598</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56.249</a:t>
                      </a:r>
                    </a:p>
                  </a:txBody>
                  <a:tcPr marL="2785" marR="2785" marT="278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65.835</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51.609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53.691</a:t>
                      </a:r>
                    </a:p>
                  </a:txBody>
                  <a:tcPr marL="2785" marR="2785" marT="278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68.294</a:t>
                      </a:r>
                    </a:p>
                  </a:txBody>
                  <a:tcPr marL="2785" marR="2785" marT="2785" marB="0" anchor="b">
                    <a:lnL>
                      <a:noFill/>
                    </a:lnL>
                    <a:lnR>
                      <a:noFill/>
                    </a:lnR>
                    <a:lnT>
                      <a:noFill/>
                    </a:lnT>
                    <a:lnB>
                      <a:noFill/>
                    </a:lnB>
                    <a:solidFill>
                      <a:srgbClr val="FEC77D"/>
                    </a:solidFill>
                  </a:tcPr>
                </a:tc>
                <a:tc>
                  <a:txBody>
                    <a:bodyPr/>
                    <a:lstStyle/>
                    <a:p>
                      <a:pPr algn="r" fontAlgn="b"/>
                      <a:r>
                        <a:rPr lang="en-US" sz="300" b="0" i="0" u="none" strike="noStrike">
                          <a:solidFill>
                            <a:srgbClr val="000000"/>
                          </a:solidFill>
                          <a:latin typeface="Calibri"/>
                        </a:rPr>
                        <a:t>71.622</a:t>
                      </a:r>
                    </a:p>
                  </a:txBody>
                  <a:tcPr marL="2785" marR="2785" marT="278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94.997</a:t>
                      </a:r>
                    </a:p>
                  </a:txBody>
                  <a:tcPr marL="2785" marR="2785" marT="2785" marB="0" anchor="b">
                    <a:lnL>
                      <a:noFill/>
                    </a:lnL>
                    <a:lnR>
                      <a:noFill/>
                    </a:lnR>
                    <a:lnT>
                      <a:noFill/>
                    </a:lnT>
                    <a:lnB>
                      <a:noFill/>
                    </a:lnB>
                    <a:solidFill>
                      <a:srgbClr val="FCB179"/>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34.493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39.502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50.749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52.894</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49.827</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66.392</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52.819</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63.908</a:t>
                      </a:r>
                    </a:p>
                  </a:txBody>
                  <a:tcPr marL="2785" marR="2785" marT="278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54.412</a:t>
                      </a:r>
                    </a:p>
                  </a:txBody>
                  <a:tcPr marL="2785" marR="2785" marT="278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89.785</a:t>
                      </a:r>
                    </a:p>
                  </a:txBody>
                  <a:tcPr marL="2785" marR="2785" marT="2785" marB="0" anchor="b">
                    <a:lnL>
                      <a:noFill/>
                    </a:lnL>
                    <a:lnR>
                      <a:noFill/>
                    </a:lnR>
                    <a:lnT>
                      <a:noFill/>
                    </a:lnT>
                    <a:lnB>
                      <a:noFill/>
                    </a:lnB>
                    <a:solidFill>
                      <a:srgbClr val="FDB57A"/>
                    </a:solidFill>
                  </a:tcPr>
                </a:tc>
                <a:tc>
                  <a:txBody>
                    <a:bodyPr/>
                    <a:lstStyle/>
                    <a:p>
                      <a:pPr algn="r" fontAlgn="b"/>
                      <a:r>
                        <a:rPr lang="en-US" sz="300" b="0" i="0" u="none" strike="noStrike">
                          <a:solidFill>
                            <a:srgbClr val="000000"/>
                          </a:solidFill>
                          <a:latin typeface="Calibri"/>
                        </a:rPr>
                        <a:t>78.63</a:t>
                      </a:r>
                    </a:p>
                  </a:txBody>
                  <a:tcPr marL="2785" marR="2785" marT="278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89.252</a:t>
                      </a:r>
                    </a:p>
                  </a:txBody>
                  <a:tcPr marL="2785" marR="2785" marT="2785" marB="0" anchor="b">
                    <a:lnL>
                      <a:noFill/>
                    </a:lnL>
                    <a:lnR>
                      <a:noFill/>
                    </a:lnR>
                    <a:lnT>
                      <a:noFill/>
                    </a:lnT>
                    <a:lnB>
                      <a:noFill/>
                    </a:lnB>
                    <a:solidFill>
                      <a:srgbClr val="FDB67A"/>
                    </a:solidFill>
                  </a:tcPr>
                </a:tc>
                <a:tc>
                  <a:txBody>
                    <a:bodyPr/>
                    <a:lstStyle/>
                    <a:p>
                      <a:pPr algn="r" fontAlgn="b"/>
                      <a:r>
                        <a:rPr lang="en-US" sz="300" b="0" i="0" u="none" strike="noStrike">
                          <a:solidFill>
                            <a:srgbClr val="000000"/>
                          </a:solidFill>
                          <a:latin typeface="Calibri"/>
                        </a:rPr>
                        <a:t>36.203</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40.169</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72.902</a:t>
                      </a:r>
                    </a:p>
                  </a:txBody>
                  <a:tcPr marL="2785" marR="2785" marT="278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47.349</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46.232</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50.808</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50.891</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60.468</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73.443</a:t>
                      </a:r>
                    </a:p>
                  </a:txBody>
                  <a:tcPr marL="2785" marR="2785" marT="278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62.283</a:t>
                      </a:r>
                    </a:p>
                  </a:txBody>
                  <a:tcPr marL="2785" marR="2785" marT="278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66.151</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78.67</a:t>
                      </a:r>
                    </a:p>
                  </a:txBody>
                  <a:tcPr marL="2785" marR="2785" marT="278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85.226</a:t>
                      </a:r>
                    </a:p>
                  </a:txBody>
                  <a:tcPr marL="2785" marR="2785" marT="2785" marB="0" anchor="b">
                    <a:lnL>
                      <a:noFill/>
                    </a:lnL>
                    <a:lnR>
                      <a:noFill/>
                    </a:lnR>
                    <a:lnT>
                      <a:noFill/>
                    </a:lnT>
                    <a:lnB>
                      <a:noFill/>
                    </a:lnB>
                    <a:solidFill>
                      <a:srgbClr val="FDB97B"/>
                    </a:solidFill>
                  </a:tcPr>
                </a:tc>
                <a:tc>
                  <a:txBody>
                    <a:bodyPr/>
                    <a:lstStyle/>
                    <a:p>
                      <a:pPr algn="r" fontAlgn="b"/>
                      <a:r>
                        <a:rPr lang="en-US" sz="300" b="0" i="0" u="none" strike="noStrike">
                          <a:solidFill>
                            <a:srgbClr val="000000"/>
                          </a:solidFill>
                          <a:latin typeface="Calibri"/>
                        </a:rPr>
                        <a:t>113</a:t>
                      </a:r>
                    </a:p>
                  </a:txBody>
                  <a:tcPr marL="2785" marR="2785" marT="2785" marB="0" anchor="b">
                    <a:lnL>
                      <a:noFill/>
                    </a:lnL>
                    <a:lnR>
                      <a:noFill/>
                    </a:lnR>
                    <a:lnT>
                      <a:noFill/>
                    </a:lnT>
                    <a:lnB>
                      <a:noFill/>
                    </a:lnB>
                    <a:solidFill>
                      <a:srgbClr val="FCA276"/>
                    </a:solidFill>
                  </a:tcPr>
                </a:tc>
              </a:tr>
              <a:tr h="55685">
                <a:tc>
                  <a:txBody>
                    <a:bodyPr/>
                    <a:lstStyle/>
                    <a:p>
                      <a:pPr algn="l" fontAlgn="b"/>
                      <a:r>
                        <a:rPr lang="en-US" sz="300" b="0" i="0" u="none" strike="noStrike">
                          <a:solidFill>
                            <a:srgbClr val="000000"/>
                          </a:solidFill>
                          <a:latin typeface="Calibri"/>
                        </a:rPr>
                        <a:t>KP 75+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97.844</a:t>
                      </a:r>
                    </a:p>
                  </a:txBody>
                  <a:tcPr marL="2785" marR="2785" marT="2785" marB="0" anchor="b">
                    <a:lnL>
                      <a:noFill/>
                    </a:lnL>
                    <a:lnR>
                      <a:noFill/>
                    </a:lnR>
                    <a:lnT>
                      <a:noFill/>
                    </a:lnT>
                    <a:lnB>
                      <a:noFill/>
                    </a:lnB>
                    <a:solidFill>
                      <a:srgbClr val="FCAF79"/>
                    </a:solidFill>
                  </a:tcPr>
                </a:tc>
                <a:tc>
                  <a:txBody>
                    <a:bodyPr/>
                    <a:lstStyle/>
                    <a:p>
                      <a:pPr algn="r" fontAlgn="b"/>
                      <a:r>
                        <a:rPr lang="en-US" sz="300" b="0" i="0" u="none" strike="noStrike">
                          <a:solidFill>
                            <a:srgbClr val="000000"/>
                          </a:solidFill>
                          <a:latin typeface="Calibri"/>
                        </a:rPr>
                        <a:t>99.022</a:t>
                      </a:r>
                    </a:p>
                  </a:txBody>
                  <a:tcPr marL="2785" marR="2785" marT="278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114.6</a:t>
                      </a:r>
                    </a:p>
                  </a:txBody>
                  <a:tcPr marL="2785" marR="2785" marT="2785" marB="0" anchor="b">
                    <a:lnL>
                      <a:noFill/>
                    </a:lnL>
                    <a:lnR>
                      <a:noFill/>
                    </a:lnR>
                    <a:lnT>
                      <a:noFill/>
                    </a:lnT>
                    <a:lnB>
                      <a:noFill/>
                    </a:lnB>
                    <a:solidFill>
                      <a:srgbClr val="FBA176"/>
                    </a:solidFill>
                  </a:tcPr>
                </a:tc>
                <a:tc>
                  <a:txBody>
                    <a:bodyPr/>
                    <a:lstStyle/>
                    <a:p>
                      <a:pPr algn="r" fontAlgn="b"/>
                      <a:r>
                        <a:rPr lang="en-US" sz="300" b="0" i="0" u="none" strike="noStrike">
                          <a:solidFill>
                            <a:srgbClr val="000000"/>
                          </a:solidFill>
                          <a:latin typeface="Calibri"/>
                        </a:rPr>
                        <a:t>119.54</a:t>
                      </a:r>
                    </a:p>
                  </a:txBody>
                  <a:tcPr marL="2785" marR="2785" marT="2785" marB="0" anchor="b">
                    <a:lnL>
                      <a:noFill/>
                    </a:lnL>
                    <a:lnR>
                      <a:noFill/>
                    </a:lnR>
                    <a:lnT>
                      <a:noFill/>
                    </a:lnT>
                    <a:lnB>
                      <a:noFill/>
                    </a:lnB>
                    <a:solidFill>
                      <a:srgbClr val="FB9D75"/>
                    </a:solidFill>
                  </a:tcPr>
                </a:tc>
                <a:tc>
                  <a:txBody>
                    <a:bodyPr/>
                    <a:lstStyle/>
                    <a:p>
                      <a:pPr algn="r" fontAlgn="b"/>
                      <a:r>
                        <a:rPr lang="en-US" sz="300" b="0" i="0" u="none" strike="noStrike">
                          <a:solidFill>
                            <a:srgbClr val="000000"/>
                          </a:solidFill>
                          <a:latin typeface="Calibri"/>
                        </a:rPr>
                        <a:t>98.313</a:t>
                      </a:r>
                    </a:p>
                  </a:txBody>
                  <a:tcPr marL="2785" marR="2785" marT="278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106.02</a:t>
                      </a:r>
                    </a:p>
                  </a:txBody>
                  <a:tcPr marL="2785" marR="2785" marT="2785" marB="0" anchor="b">
                    <a:lnL>
                      <a:noFill/>
                    </a:lnL>
                    <a:lnR>
                      <a:noFill/>
                    </a:lnR>
                    <a:lnT>
                      <a:noFill/>
                    </a:lnT>
                    <a:lnB>
                      <a:noFill/>
                    </a:lnB>
                    <a:solidFill>
                      <a:srgbClr val="FCA878"/>
                    </a:solidFill>
                  </a:tcPr>
                </a:tc>
                <a:tc>
                  <a:txBody>
                    <a:bodyPr/>
                    <a:lstStyle/>
                    <a:p>
                      <a:pPr algn="r" fontAlgn="b"/>
                      <a:r>
                        <a:rPr lang="en-US" sz="300" b="0" i="0" u="none" strike="noStrike">
                          <a:solidFill>
                            <a:srgbClr val="000000"/>
                          </a:solidFill>
                          <a:latin typeface="Calibri"/>
                        </a:rPr>
                        <a:t>99.556</a:t>
                      </a:r>
                    </a:p>
                  </a:txBody>
                  <a:tcPr marL="2785" marR="2785" marT="2785" marB="0" anchor="b">
                    <a:lnL>
                      <a:noFill/>
                    </a:lnL>
                    <a:lnR>
                      <a:noFill/>
                    </a:lnR>
                    <a:lnT>
                      <a:noFill/>
                    </a:lnT>
                    <a:lnB>
                      <a:noFill/>
                    </a:lnB>
                    <a:solidFill>
                      <a:srgbClr val="FCAD79"/>
                    </a:solidFill>
                  </a:tcPr>
                </a:tc>
                <a:tc>
                  <a:txBody>
                    <a:bodyPr/>
                    <a:lstStyle/>
                    <a:p>
                      <a:pPr algn="r" fontAlgn="b"/>
                      <a:r>
                        <a:rPr lang="en-US" sz="300" b="0" i="0" u="none" strike="noStrike">
                          <a:solidFill>
                            <a:srgbClr val="000000"/>
                          </a:solidFill>
                          <a:latin typeface="Calibri"/>
                        </a:rPr>
                        <a:t>115.72</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98.025</a:t>
                      </a:r>
                    </a:p>
                  </a:txBody>
                  <a:tcPr marL="2785" marR="2785" marT="2785" marB="0" anchor="b">
                    <a:lnL>
                      <a:noFill/>
                    </a:lnL>
                    <a:lnR>
                      <a:noFill/>
                    </a:lnR>
                    <a:lnT>
                      <a:noFill/>
                    </a:lnT>
                    <a:lnB>
                      <a:noFill/>
                    </a:lnB>
                    <a:solidFill>
                      <a:srgbClr val="FCAF79"/>
                    </a:solidFill>
                  </a:tcPr>
                </a:tc>
                <a:tc>
                  <a:txBody>
                    <a:bodyPr/>
                    <a:lstStyle/>
                    <a:p>
                      <a:pPr algn="r" fontAlgn="b"/>
                      <a:r>
                        <a:rPr lang="en-US" sz="300" b="0" i="0" u="none" strike="noStrike">
                          <a:solidFill>
                            <a:srgbClr val="000000"/>
                          </a:solidFill>
                          <a:latin typeface="Calibri"/>
                        </a:rPr>
                        <a:t>143.77</a:t>
                      </a:r>
                    </a:p>
                  </a:txBody>
                  <a:tcPr marL="2785" marR="2785" marT="2785" marB="0" anchor="b">
                    <a:lnL>
                      <a:noFill/>
                    </a:lnL>
                    <a:lnR>
                      <a:noFill/>
                    </a:lnR>
                    <a:lnT>
                      <a:noFill/>
                    </a:lnT>
                    <a:lnB>
                      <a:noFill/>
                    </a:lnB>
                    <a:solidFill>
                      <a:srgbClr val="FA8972"/>
                    </a:solidFill>
                  </a:tcPr>
                </a:tc>
                <a:tc>
                  <a:txBody>
                    <a:bodyPr/>
                    <a:lstStyle/>
                    <a:p>
                      <a:pPr algn="r" fontAlgn="b"/>
                      <a:r>
                        <a:rPr lang="en-US" sz="300" b="0" i="0" u="none" strike="noStrike">
                          <a:solidFill>
                            <a:srgbClr val="000000"/>
                          </a:solidFill>
                          <a:latin typeface="Calibri"/>
                        </a:rPr>
                        <a:t>133.07</a:t>
                      </a:r>
                    </a:p>
                  </a:txBody>
                  <a:tcPr marL="2785" marR="2785" marT="2785" marB="0" anchor="b">
                    <a:lnL>
                      <a:noFill/>
                    </a:lnL>
                    <a:lnR>
                      <a:noFill/>
                    </a:lnR>
                    <a:lnT>
                      <a:noFill/>
                    </a:lnT>
                    <a:lnB>
                      <a:noFill/>
                    </a:lnB>
                    <a:solidFill>
                      <a:srgbClr val="FB9273"/>
                    </a:solidFill>
                  </a:tcPr>
                </a:tc>
                <a:tc>
                  <a:txBody>
                    <a:bodyPr/>
                    <a:lstStyle/>
                    <a:p>
                      <a:pPr algn="r" fontAlgn="b"/>
                      <a:r>
                        <a:rPr lang="en-US" sz="300" b="0" i="0" u="none" strike="noStrike">
                          <a:solidFill>
                            <a:srgbClr val="000000"/>
                          </a:solidFill>
                          <a:latin typeface="Calibri"/>
                        </a:rPr>
                        <a:t>146.09</a:t>
                      </a:r>
                    </a:p>
                  </a:txBody>
                  <a:tcPr marL="2785" marR="2785" marT="2785" marB="0" anchor="b">
                    <a:lnL>
                      <a:noFill/>
                    </a:lnL>
                    <a:lnR>
                      <a:noFill/>
                    </a:lnR>
                    <a:lnT>
                      <a:noFill/>
                    </a:lnT>
                    <a:lnB>
                      <a:noFill/>
                    </a:lnB>
                    <a:solidFill>
                      <a:srgbClr val="FA8771"/>
                    </a:solidFill>
                  </a:tcPr>
                </a:tc>
                <a:tc>
                  <a:txBody>
                    <a:bodyPr/>
                    <a:lstStyle/>
                    <a:p>
                      <a:pPr algn="r" fontAlgn="b"/>
                      <a:r>
                        <a:rPr lang="en-US" sz="300" b="0" i="0" u="none" strike="noStrike">
                          <a:solidFill>
                            <a:srgbClr val="000000"/>
                          </a:solidFill>
                          <a:latin typeface="Calibri"/>
                        </a:rPr>
                        <a:t>92.417</a:t>
                      </a:r>
                    </a:p>
                  </a:txBody>
                  <a:tcPr marL="2785" marR="2785" marT="2785" marB="0" anchor="b">
                    <a:lnL>
                      <a:noFill/>
                    </a:lnL>
                    <a:lnR>
                      <a:noFill/>
                    </a:lnR>
                    <a:lnT>
                      <a:noFill/>
                    </a:lnT>
                    <a:lnB>
                      <a:noFill/>
                    </a:lnB>
                    <a:solidFill>
                      <a:srgbClr val="FCB37A"/>
                    </a:solidFill>
                  </a:tcPr>
                </a:tc>
                <a:tc>
                  <a:txBody>
                    <a:bodyPr/>
                    <a:lstStyle/>
                    <a:p>
                      <a:pPr algn="r" fontAlgn="b"/>
                      <a:r>
                        <a:rPr lang="en-US" sz="300" b="0" i="0" u="none" strike="noStrike">
                          <a:solidFill>
                            <a:srgbClr val="000000"/>
                          </a:solidFill>
                          <a:latin typeface="Calibri"/>
                        </a:rPr>
                        <a:t>95.927</a:t>
                      </a:r>
                    </a:p>
                  </a:txBody>
                  <a:tcPr marL="2785" marR="2785" marT="2785" marB="0" anchor="b">
                    <a:lnL>
                      <a:noFill/>
                    </a:lnL>
                    <a:lnR>
                      <a:noFill/>
                    </a:lnR>
                    <a:lnT>
                      <a:noFill/>
                    </a:lnT>
                    <a:lnB>
                      <a:noFill/>
                    </a:lnB>
                    <a:solidFill>
                      <a:srgbClr val="FCB079"/>
                    </a:solidFill>
                  </a:tcPr>
                </a:tc>
                <a:tc>
                  <a:txBody>
                    <a:bodyPr/>
                    <a:lstStyle/>
                    <a:p>
                      <a:pPr algn="r" fontAlgn="b"/>
                      <a:r>
                        <a:rPr lang="en-US" sz="300" b="0" i="0" u="none" strike="noStrike">
                          <a:solidFill>
                            <a:srgbClr val="000000"/>
                          </a:solidFill>
                          <a:latin typeface="Calibri"/>
                        </a:rPr>
                        <a:t>117.85</a:t>
                      </a:r>
                    </a:p>
                  </a:txBody>
                  <a:tcPr marL="2785" marR="2785" marT="2785" marB="0" anchor="b">
                    <a:lnL>
                      <a:noFill/>
                    </a:lnL>
                    <a:lnR>
                      <a:noFill/>
                    </a:lnR>
                    <a:lnT>
                      <a:noFill/>
                    </a:lnT>
                    <a:lnB>
                      <a:noFill/>
                    </a:lnB>
                    <a:solidFill>
                      <a:srgbClr val="FB9E76"/>
                    </a:solidFill>
                  </a:tcPr>
                </a:tc>
                <a:tc>
                  <a:txBody>
                    <a:bodyPr/>
                    <a:lstStyle/>
                    <a:p>
                      <a:pPr algn="r" fontAlgn="b"/>
                      <a:r>
                        <a:rPr lang="en-US" sz="300" b="0" i="0" u="none" strike="noStrike">
                          <a:solidFill>
                            <a:srgbClr val="000000"/>
                          </a:solidFill>
                          <a:latin typeface="Calibri"/>
                        </a:rPr>
                        <a:t>95.392</a:t>
                      </a:r>
                    </a:p>
                  </a:txBody>
                  <a:tcPr marL="2785" marR="2785" marT="2785" marB="0" anchor="b">
                    <a:lnL>
                      <a:noFill/>
                    </a:lnL>
                    <a:lnR>
                      <a:noFill/>
                    </a:lnR>
                    <a:lnT>
                      <a:noFill/>
                    </a:lnT>
                    <a:lnB>
                      <a:noFill/>
                    </a:lnB>
                    <a:solidFill>
                      <a:srgbClr val="FCB179"/>
                    </a:solidFill>
                  </a:tcPr>
                </a:tc>
                <a:tc>
                  <a:txBody>
                    <a:bodyPr/>
                    <a:lstStyle/>
                    <a:p>
                      <a:pPr algn="r" fontAlgn="b"/>
                      <a:r>
                        <a:rPr lang="en-US" sz="300" b="0" i="0" u="none" strike="noStrike">
                          <a:solidFill>
                            <a:srgbClr val="000000"/>
                          </a:solidFill>
                          <a:latin typeface="Calibri"/>
                        </a:rPr>
                        <a:t>100.04</a:t>
                      </a:r>
                    </a:p>
                  </a:txBody>
                  <a:tcPr marL="2785" marR="2785" marT="2785" marB="0" anchor="b">
                    <a:lnL>
                      <a:noFill/>
                    </a:lnL>
                    <a:lnR>
                      <a:noFill/>
                    </a:lnR>
                    <a:lnT>
                      <a:noFill/>
                    </a:lnT>
                    <a:lnB>
                      <a:noFill/>
                    </a:lnB>
                    <a:solidFill>
                      <a:srgbClr val="FCAD78"/>
                    </a:solidFill>
                  </a:tcPr>
                </a:tc>
                <a:tc>
                  <a:txBody>
                    <a:bodyPr/>
                    <a:lstStyle/>
                    <a:p>
                      <a:pPr algn="r" fontAlgn="b"/>
                      <a:r>
                        <a:rPr lang="en-US" sz="300" b="0" i="0" u="none" strike="noStrike">
                          <a:solidFill>
                            <a:srgbClr val="000000"/>
                          </a:solidFill>
                          <a:latin typeface="Calibri"/>
                        </a:rPr>
                        <a:t>102.45</a:t>
                      </a:r>
                    </a:p>
                  </a:txBody>
                  <a:tcPr marL="2785" marR="2785" marT="2785" marB="0" anchor="b">
                    <a:lnL>
                      <a:noFill/>
                    </a:lnL>
                    <a:lnR>
                      <a:noFill/>
                    </a:lnR>
                    <a:lnT>
                      <a:noFill/>
                    </a:lnT>
                    <a:lnB>
                      <a:noFill/>
                    </a:lnB>
                    <a:solidFill>
                      <a:srgbClr val="FCAB78"/>
                    </a:solidFill>
                  </a:tcPr>
                </a:tc>
                <a:tc>
                  <a:txBody>
                    <a:bodyPr/>
                    <a:lstStyle/>
                    <a:p>
                      <a:pPr algn="r" fontAlgn="b"/>
                      <a:r>
                        <a:rPr lang="en-US" sz="300" b="0" i="0" u="none" strike="noStrike">
                          <a:solidFill>
                            <a:srgbClr val="000000"/>
                          </a:solidFill>
                          <a:latin typeface="Calibri"/>
                        </a:rPr>
                        <a:t>116.04</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108.83</a:t>
                      </a:r>
                    </a:p>
                  </a:txBody>
                  <a:tcPr marL="2785" marR="2785" marT="2785" marB="0" anchor="b">
                    <a:lnL>
                      <a:noFill/>
                    </a:lnL>
                    <a:lnR>
                      <a:noFill/>
                    </a:lnR>
                    <a:lnT>
                      <a:noFill/>
                    </a:lnT>
                    <a:lnB>
                      <a:noFill/>
                    </a:lnB>
                    <a:solidFill>
                      <a:srgbClr val="FCA677"/>
                    </a:solidFill>
                  </a:tcPr>
                </a:tc>
                <a:tc>
                  <a:txBody>
                    <a:bodyPr/>
                    <a:lstStyle/>
                    <a:p>
                      <a:pPr algn="r" fontAlgn="b"/>
                      <a:r>
                        <a:rPr lang="en-US" sz="300" b="0" i="0" u="none" strike="noStrike">
                          <a:solidFill>
                            <a:srgbClr val="000000"/>
                          </a:solidFill>
                          <a:latin typeface="Calibri"/>
                        </a:rPr>
                        <a:t>115.74</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118.66</a:t>
                      </a:r>
                    </a:p>
                  </a:txBody>
                  <a:tcPr marL="2785" marR="2785" marT="2785" marB="0" anchor="b">
                    <a:lnL>
                      <a:noFill/>
                    </a:lnL>
                    <a:lnR>
                      <a:noFill/>
                    </a:lnR>
                    <a:lnT>
                      <a:noFill/>
                    </a:lnT>
                    <a:lnB>
                      <a:noFill/>
                    </a:lnB>
                    <a:solidFill>
                      <a:srgbClr val="FB9E76"/>
                    </a:solidFill>
                  </a:tcPr>
                </a:tc>
                <a:tc>
                  <a:txBody>
                    <a:bodyPr/>
                    <a:lstStyle/>
                    <a:p>
                      <a:pPr algn="r" fontAlgn="b"/>
                      <a:r>
                        <a:rPr lang="en-US" sz="300" b="0" i="0" u="none" strike="noStrike">
                          <a:solidFill>
                            <a:srgbClr val="000000"/>
                          </a:solidFill>
                          <a:latin typeface="Calibri"/>
                        </a:rPr>
                        <a:t>121.96</a:t>
                      </a:r>
                    </a:p>
                  </a:txBody>
                  <a:tcPr marL="2785" marR="2785" marT="2785" marB="0" anchor="b">
                    <a:lnL>
                      <a:noFill/>
                    </a:lnL>
                    <a:lnR>
                      <a:noFill/>
                    </a:lnR>
                    <a:lnT>
                      <a:noFill/>
                    </a:lnT>
                    <a:lnB>
                      <a:noFill/>
                    </a:lnB>
                    <a:solidFill>
                      <a:srgbClr val="FB9B75"/>
                    </a:solidFill>
                  </a:tcPr>
                </a:tc>
                <a:tc>
                  <a:txBody>
                    <a:bodyPr/>
                    <a:lstStyle/>
                    <a:p>
                      <a:pPr algn="r" fontAlgn="b"/>
                      <a:r>
                        <a:rPr lang="en-US" sz="300" b="0" i="0" u="none" strike="noStrike">
                          <a:solidFill>
                            <a:srgbClr val="000000"/>
                          </a:solidFill>
                          <a:latin typeface="Calibri"/>
                        </a:rPr>
                        <a:t>126.21</a:t>
                      </a:r>
                    </a:p>
                  </a:txBody>
                  <a:tcPr marL="2785" marR="2785" marT="2785" marB="0" anchor="b">
                    <a:lnL>
                      <a:noFill/>
                    </a:lnL>
                    <a:lnR>
                      <a:noFill/>
                    </a:lnR>
                    <a:lnT>
                      <a:noFill/>
                    </a:lnT>
                    <a:lnB>
                      <a:noFill/>
                    </a:lnB>
                    <a:solidFill>
                      <a:srgbClr val="FB9774"/>
                    </a:solidFill>
                  </a:tcPr>
                </a:tc>
                <a:tc>
                  <a:txBody>
                    <a:bodyPr/>
                    <a:lstStyle/>
                    <a:p>
                      <a:pPr algn="r" fontAlgn="b"/>
                      <a:r>
                        <a:rPr lang="en-US" sz="300" b="0" i="0" u="none" strike="noStrike">
                          <a:solidFill>
                            <a:srgbClr val="000000"/>
                          </a:solidFill>
                          <a:latin typeface="Calibri"/>
                        </a:rPr>
                        <a:t>143.83</a:t>
                      </a:r>
                    </a:p>
                  </a:txBody>
                  <a:tcPr marL="2785" marR="2785" marT="2785" marB="0" anchor="b">
                    <a:lnL>
                      <a:noFill/>
                    </a:lnL>
                    <a:lnR>
                      <a:noFill/>
                    </a:lnR>
                    <a:lnT>
                      <a:noFill/>
                    </a:lnT>
                    <a:lnB>
                      <a:noFill/>
                    </a:lnB>
                    <a:solidFill>
                      <a:srgbClr val="FA8972"/>
                    </a:solidFill>
                  </a:tcPr>
                </a:tc>
                <a:tc>
                  <a:txBody>
                    <a:bodyPr/>
                    <a:lstStyle/>
                    <a:p>
                      <a:pPr algn="r" fontAlgn="b"/>
                      <a:r>
                        <a:rPr lang="en-US" sz="300" b="0" i="0" u="none" strike="noStrike">
                          <a:solidFill>
                            <a:srgbClr val="000000"/>
                          </a:solidFill>
                          <a:latin typeface="Calibri"/>
                        </a:rPr>
                        <a:t>159.67</a:t>
                      </a:r>
                    </a:p>
                  </a:txBody>
                  <a:tcPr marL="2785" marR="2785" marT="2785" marB="0" anchor="b">
                    <a:lnL>
                      <a:noFill/>
                    </a:lnL>
                    <a:lnR>
                      <a:noFill/>
                    </a:lnR>
                    <a:lnT>
                      <a:noFill/>
                    </a:lnT>
                    <a:lnB>
                      <a:noFill/>
                    </a:lnB>
                    <a:solidFill>
                      <a:srgbClr val="F97C6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91.333</a:t>
                      </a:r>
                    </a:p>
                  </a:txBody>
                  <a:tcPr marL="2785" marR="2785" marT="2785" marB="0" anchor="b">
                    <a:lnL>
                      <a:noFill/>
                    </a:lnL>
                    <a:lnR>
                      <a:noFill/>
                    </a:lnR>
                    <a:lnT>
                      <a:noFill/>
                    </a:lnT>
                    <a:lnB>
                      <a:noFill/>
                    </a:lnB>
                    <a:solidFill>
                      <a:srgbClr val="FDB47A"/>
                    </a:solidFill>
                  </a:tcPr>
                </a:tc>
                <a:tc>
                  <a:txBody>
                    <a:bodyPr/>
                    <a:lstStyle/>
                    <a:p>
                      <a:pPr algn="r" fontAlgn="b"/>
                      <a:r>
                        <a:rPr lang="en-US" sz="300" b="0" i="0" u="none" strike="noStrike">
                          <a:solidFill>
                            <a:srgbClr val="000000"/>
                          </a:solidFill>
                          <a:latin typeface="Calibri"/>
                        </a:rPr>
                        <a:t>95.03</a:t>
                      </a:r>
                    </a:p>
                  </a:txBody>
                  <a:tcPr marL="2785" marR="2785" marT="2785" marB="0" anchor="b">
                    <a:lnL>
                      <a:noFill/>
                    </a:lnL>
                    <a:lnR>
                      <a:noFill/>
                    </a:lnR>
                    <a:lnT>
                      <a:noFill/>
                    </a:lnT>
                    <a:lnB>
                      <a:noFill/>
                    </a:lnB>
                    <a:solidFill>
                      <a:srgbClr val="FCB179"/>
                    </a:solidFill>
                  </a:tcPr>
                </a:tc>
                <a:tc>
                  <a:txBody>
                    <a:bodyPr/>
                    <a:lstStyle/>
                    <a:p>
                      <a:pPr algn="r" fontAlgn="b"/>
                      <a:r>
                        <a:rPr lang="en-US" sz="300" b="0" i="0" u="none" strike="noStrike">
                          <a:solidFill>
                            <a:srgbClr val="000000"/>
                          </a:solidFill>
                          <a:latin typeface="Calibri"/>
                        </a:rPr>
                        <a:t>115.16</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115.47</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104.61</a:t>
                      </a:r>
                    </a:p>
                  </a:txBody>
                  <a:tcPr marL="2785" marR="2785" marT="2785" marB="0" anchor="b">
                    <a:lnL>
                      <a:noFill/>
                    </a:lnL>
                    <a:lnR>
                      <a:noFill/>
                    </a:lnR>
                    <a:lnT>
                      <a:noFill/>
                    </a:lnT>
                    <a:lnB>
                      <a:noFill/>
                    </a:lnB>
                    <a:solidFill>
                      <a:srgbClr val="FCA978"/>
                    </a:solidFill>
                  </a:tcPr>
                </a:tc>
                <a:tc>
                  <a:txBody>
                    <a:bodyPr/>
                    <a:lstStyle/>
                    <a:p>
                      <a:pPr algn="r" fontAlgn="b"/>
                      <a:r>
                        <a:rPr lang="en-US" sz="300" b="0" i="0" u="none" strike="noStrike">
                          <a:solidFill>
                            <a:srgbClr val="000000"/>
                          </a:solidFill>
                          <a:latin typeface="Calibri"/>
                        </a:rPr>
                        <a:t>115.35</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101.48</a:t>
                      </a:r>
                    </a:p>
                  </a:txBody>
                  <a:tcPr marL="2785" marR="2785" marT="2785" marB="0" anchor="b">
                    <a:lnL>
                      <a:noFill/>
                    </a:lnL>
                    <a:lnR>
                      <a:noFill/>
                    </a:lnR>
                    <a:lnT>
                      <a:noFill/>
                    </a:lnT>
                    <a:lnB>
                      <a:noFill/>
                    </a:lnB>
                    <a:solidFill>
                      <a:srgbClr val="FCAC78"/>
                    </a:solidFill>
                  </a:tcPr>
                </a:tc>
                <a:tc>
                  <a:txBody>
                    <a:bodyPr/>
                    <a:lstStyle/>
                    <a:p>
                      <a:pPr algn="r" fontAlgn="b"/>
                      <a:r>
                        <a:rPr lang="en-US" sz="300" b="0" i="0" u="none" strike="noStrike">
                          <a:solidFill>
                            <a:srgbClr val="000000"/>
                          </a:solidFill>
                          <a:latin typeface="Calibri"/>
                        </a:rPr>
                        <a:t>118.52</a:t>
                      </a:r>
                    </a:p>
                  </a:txBody>
                  <a:tcPr marL="2785" marR="2785" marT="2785" marB="0" anchor="b">
                    <a:lnL>
                      <a:noFill/>
                    </a:lnL>
                    <a:lnR>
                      <a:noFill/>
                    </a:lnR>
                    <a:lnT>
                      <a:noFill/>
                    </a:lnT>
                    <a:lnB>
                      <a:noFill/>
                    </a:lnB>
                    <a:solidFill>
                      <a:srgbClr val="FB9E76"/>
                    </a:solidFill>
                  </a:tcPr>
                </a:tc>
                <a:tc>
                  <a:txBody>
                    <a:bodyPr/>
                    <a:lstStyle/>
                    <a:p>
                      <a:pPr algn="r" fontAlgn="b"/>
                      <a:r>
                        <a:rPr lang="en-US" sz="300" b="0" i="0" u="none" strike="noStrike">
                          <a:solidFill>
                            <a:srgbClr val="000000"/>
                          </a:solidFill>
                          <a:latin typeface="Calibri"/>
                        </a:rPr>
                        <a:t>106.58</a:t>
                      </a:r>
                    </a:p>
                  </a:txBody>
                  <a:tcPr marL="2785" marR="2785" marT="2785" marB="0" anchor="b">
                    <a:lnL>
                      <a:noFill/>
                    </a:lnL>
                    <a:lnR>
                      <a:noFill/>
                    </a:lnR>
                    <a:lnT>
                      <a:noFill/>
                    </a:lnT>
                    <a:lnB>
                      <a:noFill/>
                    </a:lnB>
                    <a:solidFill>
                      <a:srgbClr val="FCA777"/>
                    </a:solidFill>
                  </a:tcPr>
                </a:tc>
                <a:tc>
                  <a:txBody>
                    <a:bodyPr/>
                    <a:lstStyle/>
                    <a:p>
                      <a:pPr algn="r" fontAlgn="b"/>
                      <a:r>
                        <a:rPr lang="en-US" sz="300" b="0" i="0" u="none" strike="noStrike">
                          <a:solidFill>
                            <a:srgbClr val="000000"/>
                          </a:solidFill>
                          <a:latin typeface="Calibri"/>
                        </a:rPr>
                        <a:t>156.94</a:t>
                      </a:r>
                    </a:p>
                  </a:txBody>
                  <a:tcPr marL="2785" marR="2785" marT="2785" marB="0" anchor="b">
                    <a:lnL>
                      <a:noFill/>
                    </a:lnL>
                    <a:lnR>
                      <a:noFill/>
                    </a:lnR>
                    <a:lnT>
                      <a:noFill/>
                    </a:lnT>
                    <a:lnB>
                      <a:noFill/>
                    </a:lnB>
                    <a:solidFill>
                      <a:srgbClr val="FA7E6F"/>
                    </a:solidFill>
                  </a:tcPr>
                </a:tc>
                <a:tc>
                  <a:txBody>
                    <a:bodyPr/>
                    <a:lstStyle/>
                    <a:p>
                      <a:pPr algn="r" fontAlgn="b"/>
                      <a:r>
                        <a:rPr lang="en-US" sz="300" b="0" i="0" u="none" strike="noStrike">
                          <a:solidFill>
                            <a:srgbClr val="000000"/>
                          </a:solidFill>
                          <a:latin typeface="Calibri"/>
                        </a:rPr>
                        <a:t>140.26</a:t>
                      </a:r>
                    </a:p>
                  </a:txBody>
                  <a:tcPr marL="2785" marR="2785" marT="2785" marB="0" anchor="b">
                    <a:lnL>
                      <a:noFill/>
                    </a:lnL>
                    <a:lnR>
                      <a:noFill/>
                    </a:lnR>
                    <a:lnT>
                      <a:noFill/>
                    </a:lnT>
                    <a:lnB>
                      <a:noFill/>
                    </a:lnB>
                    <a:solidFill>
                      <a:srgbClr val="FA8C72"/>
                    </a:solidFill>
                  </a:tcPr>
                </a:tc>
                <a:tc>
                  <a:txBody>
                    <a:bodyPr/>
                    <a:lstStyle/>
                    <a:p>
                      <a:pPr algn="r" fontAlgn="b"/>
                      <a:r>
                        <a:rPr lang="en-US" sz="300" b="0" i="0" u="none" strike="noStrike">
                          <a:solidFill>
                            <a:srgbClr val="000000"/>
                          </a:solidFill>
                          <a:latin typeface="Calibri"/>
                        </a:rPr>
                        <a:t>157.17</a:t>
                      </a:r>
                    </a:p>
                  </a:txBody>
                  <a:tcPr marL="2785" marR="2785" marT="2785" marB="0" anchor="b">
                    <a:lnL>
                      <a:noFill/>
                    </a:lnL>
                    <a:lnR>
                      <a:noFill/>
                    </a:lnR>
                    <a:lnT>
                      <a:noFill/>
                    </a:lnT>
                    <a:lnB>
                      <a:noFill/>
                    </a:lnB>
                    <a:solidFill>
                      <a:srgbClr val="FA7E6F"/>
                    </a:solidFill>
                  </a:tcPr>
                </a:tc>
                <a:tc>
                  <a:txBody>
                    <a:bodyPr/>
                    <a:lstStyle/>
                    <a:p>
                      <a:pPr algn="r" fontAlgn="b"/>
                      <a:r>
                        <a:rPr lang="en-US" sz="300" b="0" i="0" u="none" strike="noStrike">
                          <a:solidFill>
                            <a:srgbClr val="000000"/>
                          </a:solidFill>
                          <a:latin typeface="Calibri"/>
                        </a:rPr>
                        <a:t>91.748</a:t>
                      </a:r>
                    </a:p>
                  </a:txBody>
                  <a:tcPr marL="2785" marR="2785" marT="2785" marB="0" anchor="b">
                    <a:lnL>
                      <a:noFill/>
                    </a:lnL>
                    <a:lnR>
                      <a:noFill/>
                    </a:lnR>
                    <a:lnT>
                      <a:noFill/>
                    </a:lnT>
                    <a:lnB>
                      <a:noFill/>
                    </a:lnB>
                    <a:solidFill>
                      <a:srgbClr val="FCB47A"/>
                    </a:solidFill>
                  </a:tcPr>
                </a:tc>
                <a:tc>
                  <a:txBody>
                    <a:bodyPr/>
                    <a:lstStyle/>
                    <a:p>
                      <a:pPr algn="r" fontAlgn="b"/>
                      <a:r>
                        <a:rPr lang="en-US" sz="300" b="0" i="0" u="none" strike="noStrike">
                          <a:solidFill>
                            <a:srgbClr val="000000"/>
                          </a:solidFill>
                          <a:latin typeface="Calibri"/>
                        </a:rPr>
                        <a:t>98.084</a:t>
                      </a:r>
                    </a:p>
                  </a:txBody>
                  <a:tcPr marL="2785" marR="2785" marT="278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121.51</a:t>
                      </a:r>
                    </a:p>
                  </a:txBody>
                  <a:tcPr marL="2785" marR="2785" marT="2785" marB="0" anchor="b">
                    <a:lnL>
                      <a:noFill/>
                    </a:lnL>
                    <a:lnR>
                      <a:noFill/>
                    </a:lnR>
                    <a:lnT>
                      <a:noFill/>
                    </a:lnT>
                    <a:lnB>
                      <a:noFill/>
                    </a:lnB>
                    <a:solidFill>
                      <a:srgbClr val="FB9B75"/>
                    </a:solidFill>
                  </a:tcPr>
                </a:tc>
                <a:tc>
                  <a:txBody>
                    <a:bodyPr/>
                    <a:lstStyle/>
                    <a:p>
                      <a:pPr algn="r" fontAlgn="b"/>
                      <a:r>
                        <a:rPr lang="en-US" sz="300" b="0" i="0" u="none" strike="noStrike">
                          <a:solidFill>
                            <a:srgbClr val="000000"/>
                          </a:solidFill>
                          <a:latin typeface="Calibri"/>
                        </a:rPr>
                        <a:t>89.811</a:t>
                      </a:r>
                    </a:p>
                  </a:txBody>
                  <a:tcPr marL="2785" marR="2785" marT="2785" marB="0" anchor="b">
                    <a:lnL>
                      <a:noFill/>
                    </a:lnL>
                    <a:lnR>
                      <a:noFill/>
                    </a:lnR>
                    <a:lnT>
                      <a:noFill/>
                    </a:lnT>
                    <a:lnB>
                      <a:noFill/>
                    </a:lnB>
                    <a:solidFill>
                      <a:srgbClr val="FDB57A"/>
                    </a:solidFill>
                  </a:tcPr>
                </a:tc>
                <a:tc>
                  <a:txBody>
                    <a:bodyPr/>
                    <a:lstStyle/>
                    <a:p>
                      <a:pPr algn="r" fontAlgn="b"/>
                      <a:r>
                        <a:rPr lang="en-US" sz="300" b="0" i="0" u="none" strike="noStrike">
                          <a:solidFill>
                            <a:srgbClr val="000000"/>
                          </a:solidFill>
                          <a:latin typeface="Calibri"/>
                        </a:rPr>
                        <a:t>98.614</a:t>
                      </a:r>
                    </a:p>
                  </a:txBody>
                  <a:tcPr marL="2785" marR="2785" marT="278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101.34</a:t>
                      </a:r>
                    </a:p>
                  </a:txBody>
                  <a:tcPr marL="2785" marR="2785" marT="2785" marB="0" anchor="b">
                    <a:lnL>
                      <a:noFill/>
                    </a:lnL>
                    <a:lnR>
                      <a:noFill/>
                    </a:lnR>
                    <a:lnT>
                      <a:noFill/>
                    </a:lnT>
                    <a:lnB>
                      <a:noFill/>
                    </a:lnB>
                    <a:solidFill>
                      <a:srgbClr val="FCAC78"/>
                    </a:solidFill>
                  </a:tcPr>
                </a:tc>
                <a:tc>
                  <a:txBody>
                    <a:bodyPr/>
                    <a:lstStyle/>
                    <a:p>
                      <a:pPr algn="r" fontAlgn="b"/>
                      <a:r>
                        <a:rPr lang="en-US" sz="300" b="0" i="0" u="none" strike="noStrike">
                          <a:solidFill>
                            <a:srgbClr val="000000"/>
                          </a:solidFill>
                          <a:latin typeface="Calibri"/>
                        </a:rPr>
                        <a:t>109.51</a:t>
                      </a:r>
                    </a:p>
                  </a:txBody>
                  <a:tcPr marL="2785" marR="2785" marT="2785" marB="0" anchor="b">
                    <a:lnL>
                      <a:noFill/>
                    </a:lnL>
                    <a:lnR>
                      <a:noFill/>
                    </a:lnR>
                    <a:lnT>
                      <a:noFill/>
                    </a:lnT>
                    <a:lnB>
                      <a:noFill/>
                    </a:lnB>
                    <a:solidFill>
                      <a:srgbClr val="FCA577"/>
                    </a:solidFill>
                  </a:tcPr>
                </a:tc>
                <a:tc>
                  <a:txBody>
                    <a:bodyPr/>
                    <a:lstStyle/>
                    <a:p>
                      <a:pPr algn="r" fontAlgn="b"/>
                      <a:r>
                        <a:rPr lang="en-US" sz="300" b="0" i="0" u="none" strike="noStrike">
                          <a:solidFill>
                            <a:srgbClr val="000000"/>
                          </a:solidFill>
                          <a:latin typeface="Calibri"/>
                        </a:rPr>
                        <a:t>108.27</a:t>
                      </a:r>
                    </a:p>
                  </a:txBody>
                  <a:tcPr marL="2785" marR="2785" marT="2785" marB="0" anchor="b">
                    <a:lnL>
                      <a:noFill/>
                    </a:lnL>
                    <a:lnR>
                      <a:noFill/>
                    </a:lnR>
                    <a:lnT>
                      <a:noFill/>
                    </a:lnT>
                    <a:lnB>
                      <a:noFill/>
                    </a:lnB>
                    <a:solidFill>
                      <a:srgbClr val="FCA677"/>
                    </a:solidFill>
                  </a:tcPr>
                </a:tc>
                <a:tc>
                  <a:txBody>
                    <a:bodyPr/>
                    <a:lstStyle/>
                    <a:p>
                      <a:pPr algn="r" fontAlgn="b"/>
                      <a:r>
                        <a:rPr lang="en-US" sz="300" b="0" i="0" u="none" strike="noStrike">
                          <a:solidFill>
                            <a:srgbClr val="000000"/>
                          </a:solidFill>
                          <a:latin typeface="Calibri"/>
                        </a:rPr>
                        <a:t>126.66</a:t>
                      </a:r>
                    </a:p>
                  </a:txBody>
                  <a:tcPr marL="2785" marR="2785" marT="2785" marB="0" anchor="b">
                    <a:lnL>
                      <a:noFill/>
                    </a:lnL>
                    <a:lnR>
                      <a:noFill/>
                    </a:lnR>
                    <a:lnT>
                      <a:noFill/>
                    </a:lnT>
                    <a:lnB>
                      <a:noFill/>
                    </a:lnB>
                    <a:solidFill>
                      <a:srgbClr val="FB9774"/>
                    </a:solidFill>
                  </a:tcPr>
                </a:tc>
                <a:tc>
                  <a:txBody>
                    <a:bodyPr/>
                    <a:lstStyle/>
                    <a:p>
                      <a:pPr algn="r" fontAlgn="b"/>
                      <a:r>
                        <a:rPr lang="en-US" sz="300" b="0" i="0" u="none" strike="noStrike">
                          <a:solidFill>
                            <a:srgbClr val="000000"/>
                          </a:solidFill>
                          <a:latin typeface="Calibri"/>
                        </a:rPr>
                        <a:t>126.77</a:t>
                      </a:r>
                    </a:p>
                  </a:txBody>
                  <a:tcPr marL="2785" marR="2785" marT="2785" marB="0" anchor="b">
                    <a:lnL>
                      <a:noFill/>
                    </a:lnL>
                    <a:lnR>
                      <a:noFill/>
                    </a:lnR>
                    <a:lnT>
                      <a:noFill/>
                    </a:lnT>
                    <a:lnB>
                      <a:noFill/>
                    </a:lnB>
                    <a:solidFill>
                      <a:srgbClr val="FB9774"/>
                    </a:solidFill>
                  </a:tcPr>
                </a:tc>
                <a:tc>
                  <a:txBody>
                    <a:bodyPr/>
                    <a:lstStyle/>
                    <a:p>
                      <a:pPr algn="r" fontAlgn="b"/>
                      <a:r>
                        <a:rPr lang="en-US" sz="300" b="0" i="0" u="none" strike="noStrike">
                          <a:solidFill>
                            <a:srgbClr val="000000"/>
                          </a:solidFill>
                          <a:latin typeface="Calibri"/>
                        </a:rPr>
                        <a:t>136.43</a:t>
                      </a:r>
                    </a:p>
                  </a:txBody>
                  <a:tcPr marL="2785" marR="2785" marT="2785" marB="0" anchor="b">
                    <a:lnL>
                      <a:noFill/>
                    </a:lnL>
                    <a:lnR>
                      <a:noFill/>
                    </a:lnR>
                    <a:lnT>
                      <a:noFill/>
                    </a:lnT>
                    <a:lnB>
                      <a:noFill/>
                    </a:lnB>
                    <a:solidFill>
                      <a:srgbClr val="FB8F73"/>
                    </a:solidFill>
                  </a:tcPr>
                </a:tc>
                <a:tc>
                  <a:txBody>
                    <a:bodyPr/>
                    <a:lstStyle/>
                    <a:p>
                      <a:pPr algn="r" fontAlgn="b"/>
                      <a:r>
                        <a:rPr lang="en-US" sz="300" b="0" i="0" u="none" strike="noStrike">
                          <a:solidFill>
                            <a:srgbClr val="000000"/>
                          </a:solidFill>
                          <a:latin typeface="Calibri"/>
                        </a:rPr>
                        <a:t>140.75</a:t>
                      </a:r>
                    </a:p>
                  </a:txBody>
                  <a:tcPr marL="2785" marR="2785" marT="2785" marB="0" anchor="b">
                    <a:lnL>
                      <a:noFill/>
                    </a:lnL>
                    <a:lnR>
                      <a:noFill/>
                    </a:lnR>
                    <a:lnT>
                      <a:noFill/>
                    </a:lnT>
                    <a:lnB>
                      <a:noFill/>
                    </a:lnB>
                    <a:solidFill>
                      <a:srgbClr val="FA8B72"/>
                    </a:solidFill>
                  </a:tcPr>
                </a:tc>
                <a:tc>
                  <a:txBody>
                    <a:bodyPr/>
                    <a:lstStyle/>
                    <a:p>
                      <a:pPr algn="r" fontAlgn="b"/>
                      <a:r>
                        <a:rPr lang="en-US" sz="300" b="0" i="0" u="none" strike="noStrike">
                          <a:solidFill>
                            <a:srgbClr val="000000"/>
                          </a:solidFill>
                          <a:latin typeface="Calibri"/>
                        </a:rPr>
                        <a:t>154.17</a:t>
                      </a:r>
                    </a:p>
                  </a:txBody>
                  <a:tcPr marL="2785" marR="2785" marT="2785" marB="0" anchor="b">
                    <a:lnL>
                      <a:noFill/>
                    </a:lnL>
                    <a:lnR>
                      <a:noFill/>
                    </a:lnR>
                    <a:lnT>
                      <a:noFill/>
                    </a:lnT>
                    <a:lnB>
                      <a:noFill/>
                    </a:lnB>
                    <a:solidFill>
                      <a:srgbClr val="FA8070"/>
                    </a:solidFill>
                  </a:tcPr>
                </a:tc>
                <a:tc>
                  <a:txBody>
                    <a:bodyPr/>
                    <a:lstStyle/>
                    <a:p>
                      <a:pPr algn="r" fontAlgn="b"/>
                      <a:r>
                        <a:rPr lang="en-US" sz="300" b="0" i="0" u="none" strike="noStrike">
                          <a:solidFill>
                            <a:srgbClr val="000000"/>
                          </a:solidFill>
                          <a:latin typeface="Calibri"/>
                        </a:rPr>
                        <a:t>181.86</a:t>
                      </a:r>
                    </a:p>
                  </a:txBody>
                  <a:tcPr marL="2785" marR="2785" marT="2785" marB="0" anchor="b">
                    <a:lnL>
                      <a:noFill/>
                    </a:lnL>
                    <a:lnR>
                      <a:noFill/>
                    </a:lnR>
                    <a:lnT>
                      <a:noFill/>
                    </a:lnT>
                    <a:lnB>
                      <a:noFill/>
                    </a:lnB>
                    <a:solidFill>
                      <a:srgbClr val="F8696B"/>
                    </a:solidFill>
                  </a:tcPr>
                </a:tc>
              </a:tr>
              <a:tr h="55685">
                <a:tc>
                  <a:txBody>
                    <a:bodyPr/>
                    <a:lstStyle/>
                    <a:p>
                      <a:pPr algn="l" fontAlgn="b"/>
                      <a:r>
                        <a:rPr lang="en-US" sz="300" b="0" i="0" u="none" strike="noStrike">
                          <a:solidFill>
                            <a:srgbClr val="000000"/>
                          </a:solidFill>
                          <a:latin typeface="Calibri"/>
                        </a:rPr>
                        <a:t>KP Total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29.371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28.169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38.435</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39.99</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37.941</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49.156</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39.542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47.513</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32.201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59.356</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56.781</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56.199</a:t>
                      </a:r>
                    </a:p>
                  </a:txBody>
                  <a:tcPr marL="2785" marR="2785" marT="278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28.525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30.38</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49.283</a:t>
                      </a:r>
                    </a:p>
                  </a:txBody>
                  <a:tcPr marL="2785" marR="2785" marT="278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34.324</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35.844</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36.613</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37.998</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43.458</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46.739</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42.055</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40.559</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57.4</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58.466</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71.53</a:t>
                      </a:r>
                    </a:p>
                  </a:txBody>
                  <a:tcPr marL="2785" marR="2785" marT="2785" marB="0" anchor="b">
                    <a:lnL>
                      <a:noFill/>
                    </a:lnL>
                    <a:lnR>
                      <a:noFill/>
                    </a:lnR>
                    <a:lnT>
                      <a:noFill/>
                    </a:lnT>
                    <a:lnB>
                      <a:noFill/>
                    </a:lnB>
                    <a:solidFill>
                      <a:srgbClr val="FDC47D"/>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38.821</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41.483</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46.272</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47.956</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49.356</a:t>
                      </a:r>
                    </a:p>
                  </a:txBody>
                  <a:tcPr marL="2785" marR="2785" marT="278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60.452</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52.878</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65.354</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64.531</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89.782</a:t>
                      </a:r>
                    </a:p>
                  </a:txBody>
                  <a:tcPr marL="2785" marR="2785" marT="2785" marB="0" anchor="b">
                    <a:lnL>
                      <a:noFill/>
                    </a:lnL>
                    <a:lnR>
                      <a:noFill/>
                    </a:lnR>
                    <a:lnT>
                      <a:noFill/>
                    </a:lnT>
                    <a:lnB>
                      <a:noFill/>
                    </a:lnB>
                    <a:solidFill>
                      <a:srgbClr val="FDB57A"/>
                    </a:solidFill>
                  </a:tcPr>
                </a:tc>
                <a:tc>
                  <a:txBody>
                    <a:bodyPr/>
                    <a:lstStyle/>
                    <a:p>
                      <a:pPr algn="r" fontAlgn="b"/>
                      <a:r>
                        <a:rPr lang="en-US" sz="300" b="0" i="0" u="none" strike="noStrike">
                          <a:solidFill>
                            <a:srgbClr val="000000"/>
                          </a:solidFill>
                          <a:latin typeface="Calibri"/>
                        </a:rPr>
                        <a:t>71.37</a:t>
                      </a:r>
                    </a:p>
                  </a:txBody>
                  <a:tcPr marL="2785" marR="2785" marT="278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82.437</a:t>
                      </a:r>
                    </a:p>
                  </a:txBody>
                  <a:tcPr marL="2785" marR="2785" marT="2785" marB="0" anchor="b">
                    <a:lnL>
                      <a:noFill/>
                    </a:lnL>
                    <a:lnR>
                      <a:noFill/>
                    </a:lnR>
                    <a:lnT>
                      <a:noFill/>
                    </a:lnT>
                    <a:lnB>
                      <a:noFill/>
                    </a:lnB>
                    <a:solidFill>
                      <a:srgbClr val="FDBB7B"/>
                    </a:solidFill>
                  </a:tcPr>
                </a:tc>
                <a:tc>
                  <a:txBody>
                    <a:bodyPr/>
                    <a:lstStyle/>
                    <a:p>
                      <a:pPr algn="r" fontAlgn="b"/>
                      <a:r>
                        <a:rPr lang="en-US" sz="300" b="0" i="0" u="none" strike="noStrike">
                          <a:solidFill>
                            <a:srgbClr val="000000"/>
                          </a:solidFill>
                          <a:latin typeface="Calibri"/>
                        </a:rPr>
                        <a:t>38.026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39.545</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74.995</a:t>
                      </a:r>
                    </a:p>
                  </a:txBody>
                  <a:tcPr marL="2785" marR="2785" marT="2785" marB="0" anchor="b">
                    <a:lnL>
                      <a:noFill/>
                    </a:lnL>
                    <a:lnR>
                      <a:noFill/>
                    </a:lnR>
                    <a:lnT>
                      <a:noFill/>
                    </a:lnT>
                    <a:lnB>
                      <a:noFill/>
                    </a:lnB>
                    <a:solidFill>
                      <a:srgbClr val="FDC17C"/>
                    </a:solidFill>
                  </a:tcPr>
                </a:tc>
                <a:tc>
                  <a:txBody>
                    <a:bodyPr/>
                    <a:lstStyle/>
                    <a:p>
                      <a:pPr algn="r" fontAlgn="b"/>
                      <a:r>
                        <a:rPr lang="en-US" sz="300" b="0" i="0" u="none" strike="noStrike">
                          <a:solidFill>
                            <a:srgbClr val="000000"/>
                          </a:solidFill>
                          <a:latin typeface="Calibri"/>
                        </a:rPr>
                        <a:t>44.362</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47.258</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49.259</a:t>
                      </a:r>
                    </a:p>
                  </a:txBody>
                  <a:tcPr marL="2785" marR="2785" marT="278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45.765</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58.368</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68.795</a:t>
                      </a:r>
                    </a:p>
                  </a:txBody>
                  <a:tcPr marL="2785" marR="2785" marT="2785" marB="0" anchor="b">
                    <a:lnL>
                      <a:noFill/>
                    </a:lnL>
                    <a:lnR>
                      <a:noFill/>
                    </a:lnR>
                    <a:lnT>
                      <a:noFill/>
                    </a:lnT>
                    <a:lnB>
                      <a:noFill/>
                    </a:lnB>
                    <a:solidFill>
                      <a:srgbClr val="FEC77D"/>
                    </a:solidFill>
                  </a:tcPr>
                </a:tc>
                <a:tc>
                  <a:txBody>
                    <a:bodyPr/>
                    <a:lstStyle/>
                    <a:p>
                      <a:pPr algn="r" fontAlgn="b"/>
                      <a:r>
                        <a:rPr lang="en-US" sz="300" b="0" i="0" u="none" strike="noStrike">
                          <a:solidFill>
                            <a:srgbClr val="000000"/>
                          </a:solidFill>
                          <a:latin typeface="Calibri"/>
                        </a:rPr>
                        <a:t>61.224</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69.268</a:t>
                      </a:r>
                    </a:p>
                  </a:txBody>
                  <a:tcPr marL="2785" marR="2785" marT="2785" marB="0" anchor="b">
                    <a:lnL>
                      <a:noFill/>
                    </a:lnL>
                    <a:lnR>
                      <a:noFill/>
                    </a:lnR>
                    <a:lnT>
                      <a:noFill/>
                    </a:lnT>
                    <a:lnB>
                      <a:noFill/>
                    </a:lnB>
                    <a:solidFill>
                      <a:srgbClr val="FDC67D"/>
                    </a:solidFill>
                  </a:tcPr>
                </a:tc>
                <a:tc>
                  <a:txBody>
                    <a:bodyPr/>
                    <a:lstStyle/>
                    <a:p>
                      <a:pPr algn="r" fontAlgn="b"/>
                      <a:r>
                        <a:rPr lang="en-US" sz="300" b="0" i="0" u="none" strike="noStrike">
                          <a:solidFill>
                            <a:srgbClr val="000000"/>
                          </a:solidFill>
                          <a:latin typeface="Calibri"/>
                        </a:rPr>
                        <a:t>76.301</a:t>
                      </a:r>
                    </a:p>
                  </a:txBody>
                  <a:tcPr marL="2785" marR="2785" marT="278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80.568</a:t>
                      </a:r>
                    </a:p>
                  </a:txBody>
                  <a:tcPr marL="2785" marR="2785" marT="2785" marB="0" anchor="b">
                    <a:lnL>
                      <a:noFill/>
                    </a:lnL>
                    <a:lnR>
                      <a:noFill/>
                    </a:lnR>
                    <a:lnT>
                      <a:noFill/>
                    </a:lnT>
                    <a:lnB>
                      <a:noFill/>
                    </a:lnB>
                    <a:solidFill>
                      <a:srgbClr val="FDBD7C"/>
                    </a:solidFill>
                  </a:tcPr>
                </a:tc>
                <a:tc>
                  <a:txBody>
                    <a:bodyPr/>
                    <a:lstStyle/>
                    <a:p>
                      <a:pPr algn="r" fontAlgn="b"/>
                      <a:r>
                        <a:rPr lang="en-US" sz="300" b="0" i="0" u="none" strike="noStrike">
                          <a:solidFill>
                            <a:srgbClr val="000000"/>
                          </a:solidFill>
                          <a:latin typeface="Calibri"/>
                        </a:rPr>
                        <a:t>108.37</a:t>
                      </a:r>
                    </a:p>
                  </a:txBody>
                  <a:tcPr marL="2785" marR="2785" marT="2785" marB="0" anchor="b">
                    <a:lnL>
                      <a:noFill/>
                    </a:lnL>
                    <a:lnR>
                      <a:noFill/>
                    </a:lnR>
                    <a:lnT>
                      <a:noFill/>
                    </a:lnT>
                    <a:lnB>
                      <a:noFill/>
                    </a:lnB>
                    <a:solidFill>
                      <a:srgbClr val="FCA677"/>
                    </a:solidFill>
                  </a:tcPr>
                </a:tc>
              </a:tr>
              <a:tr h="55685">
                <a:tc>
                  <a:txBody>
                    <a:bodyPr/>
                    <a:lstStyle/>
                    <a:p>
                      <a:pPr algn="l" fontAlgn="b"/>
                      <a:r>
                        <a:rPr lang="en-US" sz="300" b="0" i="0" u="none" strike="noStrike">
                          <a:solidFill>
                            <a:srgbClr val="000000"/>
                          </a:solidFill>
                          <a:latin typeface="Calibri"/>
                        </a:rPr>
                        <a:t>NDR 20-34</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8.5276</a:t>
                      </a:r>
                    </a:p>
                  </a:txBody>
                  <a:tcPr marL="2785" marR="2785" marT="278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7.8746</a:t>
                      </a:r>
                    </a:p>
                  </a:txBody>
                  <a:tcPr marL="2785" marR="2785" marT="278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7.7798</a:t>
                      </a:r>
                    </a:p>
                  </a:txBody>
                  <a:tcPr marL="2785" marR="2785" marT="2785" marB="0" anchor="b">
                    <a:lnL>
                      <a:noFill/>
                    </a:lnL>
                    <a:lnR>
                      <a:noFill/>
                    </a:lnR>
                    <a:lnT>
                      <a:noFill/>
                    </a:lnT>
                    <a:lnB>
                      <a:noFill/>
                    </a:lnB>
                    <a:solidFill>
                      <a:srgbClr val="89C87D"/>
                    </a:solidFill>
                  </a:tcPr>
                </a:tc>
                <a:tc>
                  <a:txBody>
                    <a:bodyPr/>
                    <a:lstStyle/>
                    <a:p>
                      <a:pPr algn="r" fontAlgn="b"/>
                      <a:r>
                        <a:rPr lang="en-US" sz="300" b="0" i="0" u="none" strike="noStrike">
                          <a:solidFill>
                            <a:srgbClr val="000000"/>
                          </a:solidFill>
                          <a:latin typeface="Calibri"/>
                        </a:rPr>
                        <a:t>7.9812</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9.4882</a:t>
                      </a:r>
                    </a:p>
                  </a:txBody>
                  <a:tcPr marL="2785" marR="2785" marT="278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8.5071</a:t>
                      </a:r>
                    </a:p>
                  </a:txBody>
                  <a:tcPr marL="2785" marR="2785" marT="278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9.5971</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15.572</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6.8884</a:t>
                      </a:r>
                    </a:p>
                  </a:txBody>
                  <a:tcPr marL="2785" marR="2785" marT="278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20.806</a:t>
                      </a:r>
                    </a:p>
                  </a:txBody>
                  <a:tcPr marL="2785" marR="2785" marT="2785" marB="0" anchor="b">
                    <a:lnL>
                      <a:noFill/>
                    </a:lnL>
                    <a:lnR>
                      <a:noFill/>
                    </a:lnR>
                    <a:lnT>
                      <a:noFill/>
                    </a:lnT>
                    <a:lnB>
                      <a:noFill/>
                    </a:lnB>
                    <a:solidFill>
                      <a:srgbClr val="E8E482"/>
                    </a:solidFill>
                  </a:tcPr>
                </a:tc>
                <a:tc>
                  <a:txBody>
                    <a:bodyPr/>
                    <a:lstStyle/>
                    <a:p>
                      <a:pPr algn="r" fontAlgn="b"/>
                      <a:r>
                        <a:rPr lang="en-US" sz="300" b="0" i="0" u="none" strike="noStrike">
                          <a:solidFill>
                            <a:srgbClr val="000000"/>
                          </a:solidFill>
                          <a:latin typeface="Calibri"/>
                        </a:rPr>
                        <a:t>12.818</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11.816</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8.1056</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7.0292</a:t>
                      </a:r>
                    </a:p>
                  </a:txBody>
                  <a:tcPr marL="2785" marR="2785" marT="2785" marB="0" anchor="b">
                    <a:lnL>
                      <a:noFill/>
                    </a:lnL>
                    <a:lnR>
                      <a:noFill/>
                    </a:lnR>
                    <a:lnT>
                      <a:noFill/>
                    </a:lnT>
                    <a:lnB>
                      <a:noFill/>
                    </a:lnB>
                    <a:solidFill>
                      <a:srgbClr val="83C77C"/>
                    </a:solidFill>
                  </a:tcPr>
                </a:tc>
                <a:tc>
                  <a:txBody>
                    <a:bodyPr/>
                    <a:lstStyle/>
                    <a:p>
                      <a:pPr algn="r" fontAlgn="b"/>
                      <a:r>
                        <a:rPr lang="en-US" sz="300" b="0" i="0" u="none" strike="noStrike">
                          <a:solidFill>
                            <a:srgbClr val="000000"/>
                          </a:solidFill>
                          <a:latin typeface="Calibri"/>
                        </a:rPr>
                        <a:t>8.9378</a:t>
                      </a:r>
                    </a:p>
                  </a:txBody>
                  <a:tcPr marL="2785" marR="2785" marT="278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9.787</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9.5425</a:t>
                      </a:r>
                    </a:p>
                  </a:txBody>
                  <a:tcPr marL="2785" marR="2785" marT="278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9.1501</a:t>
                      </a:r>
                    </a:p>
                  </a:txBody>
                  <a:tcPr marL="2785" marR="2785" marT="278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9.4244</a:t>
                      </a:r>
                    </a:p>
                  </a:txBody>
                  <a:tcPr marL="2785" marR="2785" marT="278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9.5189</a:t>
                      </a:r>
                    </a:p>
                  </a:txBody>
                  <a:tcPr marL="2785" marR="2785" marT="278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9.6853</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15.169</a:t>
                      </a:r>
                    </a:p>
                  </a:txBody>
                  <a:tcPr marL="2785" marR="2785" marT="278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13.454</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14.55</a:t>
                      </a:r>
                    </a:p>
                  </a:txBody>
                  <a:tcPr marL="2785" marR="2785" marT="278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14.654</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16.303</a:t>
                      </a:r>
                    </a:p>
                  </a:txBody>
                  <a:tcPr marL="2785" marR="2785" marT="2785" marB="0" anchor="b">
                    <a:lnL>
                      <a:noFill/>
                    </a:lnL>
                    <a:lnR>
                      <a:noFill/>
                    </a:lnR>
                    <a:lnT>
                      <a:noFill/>
                    </a:lnT>
                    <a:lnB>
                      <a:noFill/>
                    </a:lnB>
                    <a:solidFill>
                      <a:srgbClr val="C7DA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9.1129</a:t>
                      </a:r>
                    </a:p>
                  </a:txBody>
                  <a:tcPr marL="2785" marR="2785" marT="278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9.0139</a:t>
                      </a:r>
                    </a:p>
                  </a:txBody>
                  <a:tcPr marL="2785" marR="2785" marT="278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9.0125</a:t>
                      </a:r>
                    </a:p>
                  </a:txBody>
                  <a:tcPr marL="2785" marR="2785" marT="278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10.519</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13.413</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12.149</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15.886</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24.752</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9.7245</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27.476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18.472</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14.812</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9.0028</a:t>
                      </a:r>
                    </a:p>
                  </a:txBody>
                  <a:tcPr marL="2785" marR="2785" marT="278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9.1304</a:t>
                      </a:r>
                    </a:p>
                  </a:txBody>
                  <a:tcPr marL="2785" marR="2785" marT="278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12.002</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12.467</a:t>
                      </a:r>
                    </a:p>
                  </a:txBody>
                  <a:tcPr marL="2785" marR="2785" marT="278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11.807</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10.933</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9.363</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10.072</a:t>
                      </a:r>
                    </a:p>
                  </a:txBody>
                  <a:tcPr marL="2785" marR="2785" marT="278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10.269</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21.018</a:t>
                      </a:r>
                    </a:p>
                  </a:txBody>
                  <a:tcPr marL="2785" marR="2785" marT="278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16.423</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18.505</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20.73</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25.225</a:t>
                      </a:r>
                    </a:p>
                  </a:txBody>
                  <a:tcPr marL="2785" marR="2785" marT="2785" marB="0" anchor="b">
                    <a:lnL>
                      <a:noFill/>
                    </a:lnL>
                    <a:lnR>
                      <a:noFill/>
                    </a:lnR>
                    <a:lnT>
                      <a:noFill/>
                    </a:lnT>
                    <a:lnB>
                      <a:noFill/>
                    </a:lnB>
                    <a:solidFill>
                      <a:srgbClr val="FFEA84"/>
                    </a:solidFill>
                  </a:tcPr>
                </a:tc>
              </a:tr>
              <a:tr h="55685">
                <a:tc>
                  <a:txBody>
                    <a:bodyPr/>
                    <a:lstStyle/>
                    <a:p>
                      <a:pPr algn="l" fontAlgn="b"/>
                      <a:r>
                        <a:rPr lang="en-US" sz="300" b="0" i="0" u="none" strike="noStrike">
                          <a:solidFill>
                            <a:srgbClr val="000000"/>
                          </a:solidFill>
                          <a:latin typeface="Calibri"/>
                        </a:rPr>
                        <a:t>NDR 35-50</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2.7832</a:t>
                      </a:r>
                    </a:p>
                  </a:txBody>
                  <a:tcPr marL="2785" marR="2785" marT="2785" marB="0" anchor="b">
                    <a:lnL>
                      <a:noFill/>
                    </a:lnL>
                    <a:lnR>
                      <a:noFill/>
                    </a:lnR>
                    <a:lnT>
                      <a:noFill/>
                    </a:lnT>
                    <a:lnB>
                      <a:noFill/>
                    </a:lnB>
                    <a:solidFill>
                      <a:srgbClr val="64BE7B"/>
                    </a:solidFill>
                  </a:tcPr>
                </a:tc>
                <a:tc>
                  <a:txBody>
                    <a:bodyPr/>
                    <a:lstStyle/>
                    <a:p>
                      <a:pPr algn="r" fontAlgn="b"/>
                      <a:r>
                        <a:rPr lang="en-US" sz="300" b="0" i="0" u="none" strike="noStrike">
                          <a:solidFill>
                            <a:srgbClr val="000000"/>
                          </a:solidFill>
                          <a:latin typeface="Calibri"/>
                        </a:rPr>
                        <a:t>4.4691</a:t>
                      </a:r>
                    </a:p>
                  </a:txBody>
                  <a:tcPr marL="2785" marR="2785" marT="2785" marB="0" anchor="b">
                    <a:lnL>
                      <a:noFill/>
                    </a:lnL>
                    <a:lnR>
                      <a:noFill/>
                    </a:lnR>
                    <a:lnT>
                      <a:noFill/>
                    </a:lnT>
                    <a:lnB>
                      <a:noFill/>
                    </a:lnB>
                    <a:solidFill>
                      <a:srgbClr val="70C27B"/>
                    </a:solidFill>
                  </a:tcPr>
                </a:tc>
                <a:tc>
                  <a:txBody>
                    <a:bodyPr/>
                    <a:lstStyle/>
                    <a:p>
                      <a:pPr algn="r" fontAlgn="b"/>
                      <a:r>
                        <a:rPr lang="en-US" sz="300" b="0" i="0" u="none" strike="noStrike">
                          <a:solidFill>
                            <a:srgbClr val="000000"/>
                          </a:solidFill>
                          <a:latin typeface="Calibri"/>
                        </a:rPr>
                        <a:t>5.3442</a:t>
                      </a:r>
                    </a:p>
                  </a:txBody>
                  <a:tcPr marL="2785" marR="2785" marT="2785" marB="0" anchor="b">
                    <a:lnL>
                      <a:noFill/>
                    </a:lnL>
                    <a:lnR>
                      <a:noFill/>
                    </a:lnR>
                    <a:lnT>
                      <a:noFill/>
                    </a:lnT>
                    <a:lnB>
                      <a:noFill/>
                    </a:lnB>
                    <a:solidFill>
                      <a:srgbClr val="77C37C"/>
                    </a:solidFill>
                  </a:tcPr>
                </a:tc>
                <a:tc>
                  <a:txBody>
                    <a:bodyPr/>
                    <a:lstStyle/>
                    <a:p>
                      <a:pPr algn="r" fontAlgn="b"/>
                      <a:r>
                        <a:rPr lang="en-US" sz="300" b="0" i="0" u="none" strike="noStrike">
                          <a:solidFill>
                            <a:srgbClr val="000000"/>
                          </a:solidFill>
                          <a:latin typeface="Calibri"/>
                        </a:rPr>
                        <a:t>6.4331</a:t>
                      </a:r>
                    </a:p>
                  </a:txBody>
                  <a:tcPr marL="2785" marR="2785" marT="278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12.429</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8.3422</a:t>
                      </a:r>
                    </a:p>
                  </a:txBody>
                  <a:tcPr marL="2785" marR="2785" marT="2785" marB="0" anchor="b">
                    <a:lnL>
                      <a:noFill/>
                    </a:lnL>
                    <a:lnR>
                      <a:noFill/>
                    </a:lnR>
                    <a:lnT>
                      <a:noFill/>
                    </a:lnT>
                    <a:lnB>
                      <a:noFill/>
                    </a:lnB>
                    <a:solidFill>
                      <a:srgbClr val="8DCA7D"/>
                    </a:solidFill>
                  </a:tcPr>
                </a:tc>
                <a:tc>
                  <a:txBody>
                    <a:bodyPr/>
                    <a:lstStyle/>
                    <a:p>
                      <a:pPr algn="r" fontAlgn="b"/>
                      <a:r>
                        <a:rPr lang="en-US" sz="300" b="0" i="0" u="none" strike="noStrike">
                          <a:solidFill>
                            <a:srgbClr val="000000"/>
                          </a:solidFill>
                          <a:latin typeface="Calibri"/>
                        </a:rPr>
                        <a:t>12.569</a:t>
                      </a:r>
                    </a:p>
                  </a:txBody>
                  <a:tcPr marL="2785" marR="2785" marT="2785" marB="0" anchor="b">
                    <a:lnL>
                      <a:noFill/>
                    </a:lnL>
                    <a:lnR>
                      <a:noFill/>
                    </a:lnR>
                    <a:lnT>
                      <a:noFill/>
                    </a:lnT>
                    <a:lnB>
                      <a:noFill/>
                    </a:lnB>
                    <a:solidFill>
                      <a:srgbClr val="ABD37F"/>
                    </a:solidFill>
                  </a:tcPr>
                </a:tc>
                <a:tc>
                  <a:txBody>
                    <a:bodyPr/>
                    <a:lstStyle/>
                    <a:p>
                      <a:pPr algn="r" fontAlgn="b"/>
                      <a:r>
                        <a:rPr lang="en-US" sz="300" b="0" i="0" u="none" strike="noStrike">
                          <a:solidFill>
                            <a:srgbClr val="000000"/>
                          </a:solidFill>
                          <a:latin typeface="Calibri"/>
                        </a:rPr>
                        <a:t>20.497</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3.2956</a:t>
                      </a:r>
                    </a:p>
                  </a:txBody>
                  <a:tcPr marL="2785" marR="2785" marT="2785" marB="0" anchor="b">
                    <a:lnL>
                      <a:noFill/>
                    </a:lnL>
                    <a:lnR>
                      <a:noFill/>
                    </a:lnR>
                    <a:lnT>
                      <a:noFill/>
                    </a:lnT>
                    <a:lnB>
                      <a:noFill/>
                    </a:lnB>
                    <a:solidFill>
                      <a:srgbClr val="68BF7B"/>
                    </a:solidFill>
                  </a:tcPr>
                </a:tc>
                <a:tc>
                  <a:txBody>
                    <a:bodyPr/>
                    <a:lstStyle/>
                    <a:p>
                      <a:pPr algn="r" fontAlgn="b"/>
                      <a:r>
                        <a:rPr lang="en-US" sz="300" b="0" i="0" u="none" strike="noStrike">
                          <a:solidFill>
                            <a:srgbClr val="000000"/>
                          </a:solidFill>
                          <a:latin typeface="Calibri"/>
                        </a:rPr>
                        <a:t>22.757</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15.772</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14.743</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4.7101</a:t>
                      </a:r>
                    </a:p>
                  </a:txBody>
                  <a:tcPr marL="2785" marR="2785" marT="2785" marB="0" anchor="b">
                    <a:lnL>
                      <a:noFill/>
                    </a:lnL>
                    <a:lnR>
                      <a:noFill/>
                    </a:lnR>
                    <a:lnT>
                      <a:noFill/>
                    </a:lnT>
                    <a:lnB>
                      <a:noFill/>
                    </a:lnB>
                    <a:solidFill>
                      <a:srgbClr val="72C27B"/>
                    </a:solidFill>
                  </a:tcPr>
                </a:tc>
                <a:tc>
                  <a:txBody>
                    <a:bodyPr/>
                    <a:lstStyle/>
                    <a:p>
                      <a:pPr algn="r" fontAlgn="b"/>
                      <a:r>
                        <a:rPr lang="en-US" sz="300" b="0" i="0" u="none" strike="noStrike">
                          <a:solidFill>
                            <a:srgbClr val="000000"/>
                          </a:solidFill>
                          <a:latin typeface="Calibri"/>
                        </a:rPr>
                        <a:t>2.5618</a:t>
                      </a:r>
                    </a:p>
                  </a:txBody>
                  <a:tcPr marL="2785" marR="2785" marT="2785" marB="0" anchor="b">
                    <a:lnL>
                      <a:noFill/>
                    </a:lnL>
                    <a:lnR>
                      <a:noFill/>
                    </a:lnR>
                    <a:lnT>
                      <a:noFill/>
                    </a:lnT>
                    <a:lnB>
                      <a:noFill/>
                    </a:lnB>
                    <a:solidFill>
                      <a:srgbClr val="63BE7B"/>
                    </a:solidFill>
                  </a:tcPr>
                </a:tc>
                <a:tc>
                  <a:txBody>
                    <a:bodyPr/>
                    <a:lstStyle/>
                    <a:p>
                      <a:pPr algn="r" fontAlgn="b"/>
                      <a:r>
                        <a:rPr lang="en-US" sz="300" b="0" i="0" u="none" strike="noStrike">
                          <a:solidFill>
                            <a:srgbClr val="000000"/>
                          </a:solidFill>
                          <a:latin typeface="Calibri"/>
                        </a:rPr>
                        <a:t>12.232</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10.184</a:t>
                      </a:r>
                    </a:p>
                  </a:txBody>
                  <a:tcPr marL="2785" marR="2785" marT="278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9.8872</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8.0094</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8.233</a:t>
                      </a:r>
                    </a:p>
                  </a:txBody>
                  <a:tcPr marL="2785" marR="2785" marT="278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9.2797</a:t>
                      </a:r>
                    </a:p>
                  </a:txBody>
                  <a:tcPr marL="2785" marR="2785" marT="2785" marB="0" anchor="b">
                    <a:lnL>
                      <a:noFill/>
                    </a:lnL>
                    <a:lnR>
                      <a:noFill/>
                    </a:lnR>
                    <a:lnT>
                      <a:noFill/>
                    </a:lnT>
                    <a:lnB>
                      <a:noFill/>
                    </a:lnB>
                    <a:solidFill>
                      <a:srgbClr val="93CC7D"/>
                    </a:solidFill>
                  </a:tcPr>
                </a:tc>
                <a:tc>
                  <a:txBody>
                    <a:bodyPr/>
                    <a:lstStyle/>
                    <a:p>
                      <a:pPr algn="r" fontAlgn="b"/>
                      <a:r>
                        <a:rPr lang="en-US" sz="300" b="0" i="0" u="none" strike="noStrike">
                          <a:solidFill>
                            <a:srgbClr val="000000"/>
                          </a:solidFill>
                          <a:latin typeface="Calibri"/>
                        </a:rPr>
                        <a:t>5.5479</a:t>
                      </a:r>
                    </a:p>
                  </a:txBody>
                  <a:tcPr marL="2785" marR="2785" marT="278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19.359</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13.145</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14.203</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21.332</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17.567</a:t>
                      </a:r>
                    </a:p>
                  </a:txBody>
                  <a:tcPr marL="2785" marR="2785" marT="2785" marB="0" anchor="b">
                    <a:lnL>
                      <a:noFill/>
                    </a:lnL>
                    <a:lnR>
                      <a:noFill/>
                    </a:lnR>
                    <a:lnT>
                      <a:noFill/>
                    </a:lnT>
                    <a:lnB>
                      <a:noFill/>
                    </a:lnB>
                    <a:solidFill>
                      <a:srgbClr val="D0DD81"/>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9.9912</a:t>
                      </a:r>
                    </a:p>
                  </a:txBody>
                  <a:tcPr marL="2785" marR="2785" marT="278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8.1561</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11.665</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11.394</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20.209</a:t>
                      </a:r>
                    </a:p>
                  </a:txBody>
                  <a:tcPr marL="2785" marR="2785" marT="2785" marB="0" anchor="b">
                    <a:lnL>
                      <a:noFill/>
                    </a:lnL>
                    <a:lnR>
                      <a:noFill/>
                    </a:lnR>
                    <a:lnT>
                      <a:noFill/>
                    </a:lnT>
                    <a:lnB>
                      <a:noFill/>
                    </a:lnB>
                    <a:solidFill>
                      <a:srgbClr val="E3E382"/>
                    </a:solidFill>
                  </a:tcPr>
                </a:tc>
                <a:tc>
                  <a:txBody>
                    <a:bodyPr/>
                    <a:lstStyle/>
                    <a:p>
                      <a:pPr algn="r" fontAlgn="b"/>
                      <a:r>
                        <a:rPr lang="en-US" sz="300" b="0" i="0" u="none" strike="noStrike">
                          <a:solidFill>
                            <a:srgbClr val="000000"/>
                          </a:solidFill>
                          <a:latin typeface="Calibri"/>
                        </a:rPr>
                        <a:t>21.089</a:t>
                      </a:r>
                    </a:p>
                  </a:txBody>
                  <a:tcPr marL="2785" marR="2785" marT="2785" marB="0" anchor="b">
                    <a:lnL>
                      <a:noFill/>
                    </a:lnL>
                    <a:lnR>
                      <a:noFill/>
                    </a:lnR>
                    <a:lnT>
                      <a:noFill/>
                    </a:lnT>
                    <a:lnB>
                      <a:noFill/>
                    </a:lnB>
                    <a:solidFill>
                      <a:srgbClr val="EAE482"/>
                    </a:solidFill>
                  </a:tcPr>
                </a:tc>
                <a:tc>
                  <a:txBody>
                    <a:bodyPr/>
                    <a:lstStyle/>
                    <a:p>
                      <a:pPr algn="r" fontAlgn="b"/>
                      <a:r>
                        <a:rPr lang="en-US" sz="300" b="0" i="0" u="none" strike="noStrike">
                          <a:solidFill>
                            <a:srgbClr val="000000"/>
                          </a:solidFill>
                          <a:latin typeface="Calibri"/>
                        </a:rPr>
                        <a:t>23.958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30.217</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10.311</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34.723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29.508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18.561</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8.3909</a:t>
                      </a:r>
                    </a:p>
                  </a:txBody>
                  <a:tcPr marL="2785" marR="2785" marT="2785" marB="0" anchor="b">
                    <a:lnL>
                      <a:noFill/>
                    </a:lnL>
                    <a:lnR>
                      <a:noFill/>
                    </a:lnR>
                    <a:lnT>
                      <a:noFill/>
                    </a:lnT>
                    <a:lnB>
                      <a:noFill/>
                    </a:lnB>
                    <a:solidFill>
                      <a:srgbClr val="8DCA7D"/>
                    </a:solidFill>
                  </a:tcPr>
                </a:tc>
                <a:tc>
                  <a:txBody>
                    <a:bodyPr/>
                    <a:lstStyle/>
                    <a:p>
                      <a:pPr algn="r" fontAlgn="b"/>
                      <a:r>
                        <a:rPr lang="en-US" sz="300" b="0" i="0" u="none" strike="noStrike">
                          <a:solidFill>
                            <a:srgbClr val="000000"/>
                          </a:solidFill>
                          <a:latin typeface="Calibri"/>
                        </a:rPr>
                        <a:t>9.6285</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23.043</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18.247</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17.937</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13.29</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10.409</a:t>
                      </a:r>
                    </a:p>
                  </a:txBody>
                  <a:tcPr marL="2785" marR="2785" marT="2785" marB="0" anchor="b">
                    <a:lnL>
                      <a:noFill/>
                    </a:lnL>
                    <a:lnR>
                      <a:noFill/>
                    </a:lnR>
                    <a:lnT>
                      <a:noFill/>
                    </a:lnT>
                    <a:lnB>
                      <a:noFill/>
                    </a:lnB>
                    <a:solidFill>
                      <a:srgbClr val="9CCE7E"/>
                    </a:solidFill>
                  </a:tcPr>
                </a:tc>
                <a:tc>
                  <a:txBody>
                    <a:bodyPr/>
                    <a:lstStyle/>
                    <a:p>
                      <a:pPr algn="r" fontAlgn="b"/>
                      <a:r>
                        <a:rPr lang="en-US" sz="300" b="0" i="0" u="none" strike="noStrike">
                          <a:solidFill>
                            <a:srgbClr val="000000"/>
                          </a:solidFill>
                          <a:latin typeface="Calibri"/>
                        </a:rPr>
                        <a:t>17.062</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14.716</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28.093</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17.912</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22.743</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33.68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33.407</a:t>
                      </a:r>
                    </a:p>
                  </a:txBody>
                  <a:tcPr marL="2785" marR="2785" marT="2785" marB="0" anchor="b">
                    <a:lnL>
                      <a:noFill/>
                    </a:lnL>
                    <a:lnR>
                      <a:noFill/>
                    </a:lnR>
                    <a:lnT>
                      <a:noFill/>
                    </a:lnT>
                    <a:lnB>
                      <a:noFill/>
                    </a:lnB>
                    <a:solidFill>
                      <a:srgbClr val="FFE483"/>
                    </a:solidFill>
                  </a:tcPr>
                </a:tc>
              </a:tr>
              <a:tr h="55685">
                <a:tc>
                  <a:txBody>
                    <a:bodyPr/>
                    <a:lstStyle/>
                    <a:p>
                      <a:pPr algn="l" fontAlgn="b"/>
                      <a:r>
                        <a:rPr lang="en-US" sz="300" b="0" i="0" u="none" strike="noStrike">
                          <a:solidFill>
                            <a:srgbClr val="000000"/>
                          </a:solidFill>
                          <a:latin typeface="Calibri"/>
                        </a:rPr>
                        <a:t>NDR 50-65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12.896</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12.945</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11.708</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12.803</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16.423</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29.94</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16.958</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30.562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12.001</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34.84</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38.46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33.621</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12.725</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11.939</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31.442</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12.687</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13.335</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13.213</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9.5743</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23.972</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20.885</a:t>
                      </a:r>
                    </a:p>
                  </a:txBody>
                  <a:tcPr marL="2785" marR="2785" marT="2785" marB="0" anchor="b">
                    <a:lnL>
                      <a:noFill/>
                    </a:lnL>
                    <a:lnR>
                      <a:noFill/>
                    </a:lnR>
                    <a:lnT>
                      <a:noFill/>
                    </a:lnT>
                    <a:lnB>
                      <a:noFill/>
                    </a:lnB>
                    <a:solidFill>
                      <a:srgbClr val="E8E482"/>
                    </a:solidFill>
                  </a:tcPr>
                </a:tc>
                <a:tc>
                  <a:txBody>
                    <a:bodyPr/>
                    <a:lstStyle/>
                    <a:p>
                      <a:pPr algn="r" fontAlgn="b"/>
                      <a:r>
                        <a:rPr lang="en-US" sz="300" b="0" i="0" u="none" strike="noStrike">
                          <a:solidFill>
                            <a:srgbClr val="000000"/>
                          </a:solidFill>
                          <a:latin typeface="Calibri"/>
                        </a:rPr>
                        <a:t>28.802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22.828</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21.08</a:t>
                      </a:r>
                    </a:p>
                  </a:txBody>
                  <a:tcPr marL="2785" marR="2785" marT="2785" marB="0" anchor="b">
                    <a:lnL>
                      <a:noFill/>
                    </a:lnL>
                    <a:lnR>
                      <a:noFill/>
                    </a:lnR>
                    <a:lnT>
                      <a:noFill/>
                    </a:lnT>
                    <a:lnB>
                      <a:noFill/>
                    </a:lnB>
                    <a:solidFill>
                      <a:srgbClr val="EAE482"/>
                    </a:solidFill>
                  </a:tcPr>
                </a:tc>
                <a:tc>
                  <a:txBody>
                    <a:bodyPr/>
                    <a:lstStyle/>
                    <a:p>
                      <a:pPr algn="r" fontAlgn="b"/>
                      <a:r>
                        <a:rPr lang="en-US" sz="300" b="0" i="0" u="none" strike="noStrike">
                          <a:solidFill>
                            <a:srgbClr val="000000"/>
                          </a:solidFill>
                          <a:latin typeface="Calibri"/>
                        </a:rPr>
                        <a:t>46.393</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45.452</a:t>
                      </a:r>
                    </a:p>
                  </a:txBody>
                  <a:tcPr marL="2785" marR="2785" marT="2785" marB="0" anchor="b">
                    <a:lnL>
                      <a:noFill/>
                    </a:lnL>
                    <a:lnR>
                      <a:noFill/>
                    </a:lnR>
                    <a:lnT>
                      <a:noFill/>
                    </a:lnT>
                    <a:lnB>
                      <a:noFill/>
                    </a:lnB>
                    <a:solidFill>
                      <a:srgbClr val="FFDA81"/>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13.305</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17.507</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16.374</a:t>
                      </a:r>
                    </a:p>
                  </a:txBody>
                  <a:tcPr marL="2785" marR="2785" marT="2785" marB="0" anchor="b">
                    <a:lnL>
                      <a:noFill/>
                    </a:lnL>
                    <a:lnR>
                      <a:noFill/>
                    </a:lnR>
                    <a:lnT>
                      <a:noFill/>
                    </a:lnT>
                    <a:lnB>
                      <a:noFill/>
                    </a:lnB>
                    <a:solidFill>
                      <a:srgbClr val="C7DB80"/>
                    </a:solidFill>
                  </a:tcPr>
                </a:tc>
                <a:tc>
                  <a:txBody>
                    <a:bodyPr/>
                    <a:lstStyle/>
                    <a:p>
                      <a:pPr algn="r" fontAlgn="b"/>
                      <a:r>
                        <a:rPr lang="en-US" sz="300" b="0" i="0" u="none" strike="noStrike">
                          <a:solidFill>
                            <a:srgbClr val="000000"/>
                          </a:solidFill>
                          <a:latin typeface="Calibri"/>
                        </a:rPr>
                        <a:t>15.126</a:t>
                      </a:r>
                    </a:p>
                  </a:txBody>
                  <a:tcPr marL="2785" marR="2785" marT="278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22.675</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34.018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24.26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37.082</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21.969</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39.675</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47.792</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42.79</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13.612</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15.737</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41.457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18.386</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16.639</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18.271</a:t>
                      </a:r>
                    </a:p>
                  </a:txBody>
                  <a:tcPr marL="2785" marR="2785" marT="2785" marB="0" anchor="b">
                    <a:lnL>
                      <a:noFill/>
                    </a:lnL>
                    <a:lnR>
                      <a:noFill/>
                    </a:lnR>
                    <a:lnT>
                      <a:noFill/>
                    </a:lnT>
                    <a:lnB>
                      <a:noFill/>
                    </a:lnB>
                    <a:solidFill>
                      <a:srgbClr val="D5DF81"/>
                    </a:solidFill>
                  </a:tcPr>
                </a:tc>
                <a:tc>
                  <a:txBody>
                    <a:bodyPr/>
                    <a:lstStyle/>
                    <a:p>
                      <a:pPr algn="r" fontAlgn="b"/>
                      <a:r>
                        <a:rPr lang="en-US" sz="300" b="0" i="0" u="none" strike="noStrike">
                          <a:solidFill>
                            <a:srgbClr val="000000"/>
                          </a:solidFill>
                          <a:latin typeface="Calibri"/>
                        </a:rPr>
                        <a:t>16.89</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32.248</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30.736</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29.71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29.7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24.505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52.607</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50.208</a:t>
                      </a:r>
                    </a:p>
                  </a:txBody>
                  <a:tcPr marL="2785" marR="2785" marT="2785" marB="0" anchor="b">
                    <a:lnL>
                      <a:noFill/>
                    </a:lnL>
                    <a:lnR>
                      <a:noFill/>
                    </a:lnR>
                    <a:lnT>
                      <a:noFill/>
                    </a:lnT>
                    <a:lnB>
                      <a:noFill/>
                    </a:lnB>
                    <a:solidFill>
                      <a:srgbClr val="FED680"/>
                    </a:solidFill>
                  </a:tcPr>
                </a:tc>
              </a:tr>
              <a:tr h="55685">
                <a:tc>
                  <a:txBody>
                    <a:bodyPr/>
                    <a:lstStyle/>
                    <a:p>
                      <a:pPr algn="l" fontAlgn="b"/>
                      <a:r>
                        <a:rPr lang="en-US" sz="300" b="0" i="0" u="none" strike="noStrike">
                          <a:solidFill>
                            <a:srgbClr val="000000"/>
                          </a:solidFill>
                          <a:latin typeface="Calibri"/>
                        </a:rPr>
                        <a:t>NDR 65-75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11.328</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12.049</a:t>
                      </a:r>
                    </a:p>
                  </a:txBody>
                  <a:tcPr marL="2785" marR="2785" marT="278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6.0398</a:t>
                      </a:r>
                    </a:p>
                  </a:txBody>
                  <a:tcPr marL="2785" marR="2785" marT="2785" marB="0" anchor="b">
                    <a:lnL>
                      <a:noFill/>
                    </a:lnL>
                    <a:lnR>
                      <a:noFill/>
                    </a:lnR>
                    <a:lnT>
                      <a:noFill/>
                    </a:lnT>
                    <a:lnB>
                      <a:noFill/>
                    </a:lnB>
                    <a:solidFill>
                      <a:srgbClr val="7CC57C"/>
                    </a:solidFill>
                  </a:tcPr>
                </a:tc>
                <a:tc>
                  <a:txBody>
                    <a:bodyPr/>
                    <a:lstStyle/>
                    <a:p>
                      <a:pPr algn="r" fontAlgn="b"/>
                      <a:r>
                        <a:rPr lang="en-US" sz="300" b="0" i="0" u="none" strike="noStrike">
                          <a:solidFill>
                            <a:srgbClr val="000000"/>
                          </a:solidFill>
                          <a:latin typeface="Calibri"/>
                        </a:rPr>
                        <a:t>7.997</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11.882</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35.089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13.262</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37.999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16.827</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37.12</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48.944</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54.187</a:t>
                      </a:r>
                    </a:p>
                  </a:txBody>
                  <a:tcPr marL="2785" marR="2785" marT="278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12.096</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12.669</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38.706</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6.4294</a:t>
                      </a:r>
                    </a:p>
                  </a:txBody>
                  <a:tcPr marL="2785" marR="2785" marT="278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5.4786</a:t>
                      </a:r>
                    </a:p>
                  </a:txBody>
                  <a:tcPr marL="2785" marR="2785" marT="278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6.1062</a:t>
                      </a:r>
                    </a:p>
                  </a:txBody>
                  <a:tcPr marL="2785" marR="2785" marT="2785" marB="0" anchor="b">
                    <a:lnL>
                      <a:noFill/>
                    </a:lnL>
                    <a:lnR>
                      <a:noFill/>
                    </a:lnR>
                    <a:lnT>
                      <a:noFill/>
                    </a:lnT>
                    <a:lnB>
                      <a:noFill/>
                    </a:lnB>
                    <a:solidFill>
                      <a:srgbClr val="7CC57C"/>
                    </a:solidFill>
                  </a:tcPr>
                </a:tc>
                <a:tc>
                  <a:txBody>
                    <a:bodyPr/>
                    <a:lstStyle/>
                    <a:p>
                      <a:pPr algn="r" fontAlgn="b"/>
                      <a:r>
                        <a:rPr lang="en-US" sz="300" b="0" i="0" u="none" strike="noStrike">
                          <a:solidFill>
                            <a:srgbClr val="000000"/>
                          </a:solidFill>
                          <a:latin typeface="Calibri"/>
                        </a:rPr>
                        <a:t>8.7895</a:t>
                      </a:r>
                    </a:p>
                  </a:txBody>
                  <a:tcPr marL="2785" marR="2785" marT="278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27.978</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29.015</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30.764</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35.355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26.215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63.86</a:t>
                      </a:r>
                    </a:p>
                  </a:txBody>
                  <a:tcPr marL="2785" marR="2785" marT="278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66.534</a:t>
                      </a:r>
                    </a:p>
                  </a:txBody>
                  <a:tcPr marL="2785" marR="2785" marT="2785" marB="0" anchor="b">
                    <a:lnL>
                      <a:noFill/>
                    </a:lnL>
                    <a:lnR>
                      <a:noFill/>
                    </a:lnR>
                    <a:lnT>
                      <a:noFill/>
                    </a:lnT>
                    <a:lnB>
                      <a:noFill/>
                    </a:lnB>
                    <a:solidFill>
                      <a:srgbClr val="FEC87E"/>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3.5013</a:t>
                      </a:r>
                    </a:p>
                  </a:txBody>
                  <a:tcPr marL="2785" marR="2785" marT="2785" marB="0" anchor="b">
                    <a:lnL>
                      <a:noFill/>
                    </a:lnL>
                    <a:lnR>
                      <a:noFill/>
                    </a:lnR>
                    <a:lnT>
                      <a:noFill/>
                    </a:lnT>
                    <a:lnB>
                      <a:noFill/>
                    </a:lnB>
                    <a:solidFill>
                      <a:srgbClr val="69BF7B"/>
                    </a:solidFill>
                  </a:tcPr>
                </a:tc>
                <a:tc>
                  <a:txBody>
                    <a:bodyPr/>
                    <a:lstStyle/>
                    <a:p>
                      <a:pPr algn="r" fontAlgn="b"/>
                      <a:r>
                        <a:rPr lang="en-US" sz="300" b="0" i="0" u="none" strike="noStrike">
                          <a:solidFill>
                            <a:srgbClr val="000000"/>
                          </a:solidFill>
                          <a:latin typeface="Calibri"/>
                        </a:rPr>
                        <a:t>5.5014</a:t>
                      </a:r>
                    </a:p>
                  </a:txBody>
                  <a:tcPr marL="2785" marR="2785" marT="278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6.7829</a:t>
                      </a:r>
                    </a:p>
                  </a:txBody>
                  <a:tcPr marL="2785" marR="2785" marT="2785" marB="0" anchor="b">
                    <a:lnL>
                      <a:noFill/>
                    </a:lnL>
                    <a:lnR>
                      <a:noFill/>
                    </a:lnR>
                    <a:lnT>
                      <a:noFill/>
                    </a:lnT>
                    <a:lnB>
                      <a:noFill/>
                    </a:lnB>
                    <a:solidFill>
                      <a:srgbClr val="81C67C"/>
                    </a:solidFill>
                  </a:tcPr>
                </a:tc>
                <a:tc>
                  <a:txBody>
                    <a:bodyPr/>
                    <a:lstStyle/>
                    <a:p>
                      <a:pPr algn="r" fontAlgn="b"/>
                      <a:r>
                        <a:rPr lang="en-US" sz="300" b="0" i="0" u="none" strike="noStrike">
                          <a:solidFill>
                            <a:srgbClr val="000000"/>
                          </a:solidFill>
                          <a:latin typeface="Calibri"/>
                        </a:rPr>
                        <a:t>9.9765</a:t>
                      </a:r>
                    </a:p>
                  </a:txBody>
                  <a:tcPr marL="2785" marR="2785" marT="278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14.293</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46.341</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21.309</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50.134</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40.8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58.342</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64.481</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67.734</a:t>
                      </a:r>
                    </a:p>
                  </a:txBody>
                  <a:tcPr marL="2785" marR="2785" marT="2785" marB="0" anchor="b">
                    <a:lnL>
                      <a:noFill/>
                    </a:lnL>
                    <a:lnR>
                      <a:noFill/>
                    </a:lnR>
                    <a:lnT>
                      <a:noFill/>
                    </a:lnT>
                    <a:lnB>
                      <a:noFill/>
                    </a:lnB>
                    <a:solidFill>
                      <a:srgbClr val="FEC77E"/>
                    </a:solidFill>
                  </a:tcPr>
                </a:tc>
                <a:tc>
                  <a:txBody>
                    <a:bodyPr/>
                    <a:lstStyle/>
                    <a:p>
                      <a:pPr algn="r" fontAlgn="b"/>
                      <a:r>
                        <a:rPr lang="en-US" sz="300" b="0" i="0" u="none" strike="noStrike">
                          <a:solidFill>
                            <a:srgbClr val="000000"/>
                          </a:solidFill>
                          <a:latin typeface="Calibri"/>
                        </a:rPr>
                        <a:t>5.2232</a:t>
                      </a:r>
                    </a:p>
                  </a:txBody>
                  <a:tcPr marL="2785" marR="2785" marT="2785" marB="0" anchor="b">
                    <a:lnL>
                      <a:noFill/>
                    </a:lnL>
                    <a:lnR>
                      <a:noFill/>
                    </a:lnR>
                    <a:lnT>
                      <a:noFill/>
                    </a:lnT>
                    <a:lnB>
                      <a:noFill/>
                    </a:lnB>
                    <a:solidFill>
                      <a:srgbClr val="76C37C"/>
                    </a:solidFill>
                  </a:tcPr>
                </a:tc>
                <a:tc>
                  <a:txBody>
                    <a:bodyPr/>
                    <a:lstStyle/>
                    <a:p>
                      <a:pPr algn="r" fontAlgn="b"/>
                      <a:r>
                        <a:rPr lang="en-US" sz="300" b="0" i="0" u="none" strike="noStrike">
                          <a:solidFill>
                            <a:srgbClr val="000000"/>
                          </a:solidFill>
                          <a:latin typeface="Calibri"/>
                        </a:rPr>
                        <a:t>6.9508</a:t>
                      </a:r>
                    </a:p>
                  </a:txBody>
                  <a:tcPr marL="2785" marR="2785" marT="2785" marB="0" anchor="b">
                    <a:lnL>
                      <a:noFill/>
                    </a:lnL>
                    <a:lnR>
                      <a:noFill/>
                    </a:lnR>
                    <a:lnT>
                      <a:noFill/>
                    </a:lnT>
                    <a:lnB>
                      <a:noFill/>
                    </a:lnB>
                    <a:solidFill>
                      <a:srgbClr val="83C77C"/>
                    </a:solidFill>
                  </a:tcPr>
                </a:tc>
                <a:tc>
                  <a:txBody>
                    <a:bodyPr/>
                    <a:lstStyle/>
                    <a:p>
                      <a:pPr algn="r" fontAlgn="b"/>
                      <a:r>
                        <a:rPr lang="en-US" sz="300" b="0" i="0" u="none" strike="noStrike">
                          <a:solidFill>
                            <a:srgbClr val="000000"/>
                          </a:solidFill>
                          <a:latin typeface="Calibri"/>
                        </a:rPr>
                        <a:t>53.955</a:t>
                      </a:r>
                    </a:p>
                  </a:txBody>
                  <a:tcPr marL="2785" marR="2785" marT="278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9.2642</a:t>
                      </a:r>
                    </a:p>
                  </a:txBody>
                  <a:tcPr marL="2785" marR="2785" marT="2785" marB="0" anchor="b">
                    <a:lnL>
                      <a:noFill/>
                    </a:lnL>
                    <a:lnR>
                      <a:noFill/>
                    </a:lnR>
                    <a:lnT>
                      <a:noFill/>
                    </a:lnT>
                    <a:lnB>
                      <a:noFill/>
                    </a:lnB>
                    <a:solidFill>
                      <a:srgbClr val="93CC7D"/>
                    </a:solidFill>
                  </a:tcPr>
                </a:tc>
                <a:tc>
                  <a:txBody>
                    <a:bodyPr/>
                    <a:lstStyle/>
                    <a:p>
                      <a:pPr algn="r" fontAlgn="b"/>
                      <a:r>
                        <a:rPr lang="en-US" sz="300" b="0" i="0" u="none" strike="noStrike">
                          <a:solidFill>
                            <a:srgbClr val="000000"/>
                          </a:solidFill>
                          <a:latin typeface="Calibri"/>
                        </a:rPr>
                        <a:t>11.193</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14.241</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8.8422</a:t>
                      </a:r>
                    </a:p>
                  </a:txBody>
                  <a:tcPr marL="2785" marR="2785" marT="278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34.065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40.428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42.223</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40.933</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39.056</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72.121</a:t>
                      </a:r>
                    </a:p>
                  </a:txBody>
                  <a:tcPr marL="2785" marR="2785" marT="278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83.219</a:t>
                      </a:r>
                    </a:p>
                  </a:txBody>
                  <a:tcPr marL="2785" marR="2785" marT="2785" marB="0" anchor="b">
                    <a:lnL>
                      <a:noFill/>
                    </a:lnL>
                    <a:lnR>
                      <a:noFill/>
                    </a:lnR>
                    <a:lnT>
                      <a:noFill/>
                    </a:lnT>
                    <a:lnB>
                      <a:noFill/>
                    </a:lnB>
                    <a:solidFill>
                      <a:srgbClr val="FDBB7B"/>
                    </a:solidFill>
                  </a:tcPr>
                </a:tc>
              </a:tr>
              <a:tr h="55685">
                <a:tc>
                  <a:txBody>
                    <a:bodyPr/>
                    <a:lstStyle/>
                    <a:p>
                      <a:pPr algn="l" fontAlgn="b"/>
                      <a:r>
                        <a:rPr lang="en-US" sz="300" b="0" i="0" u="none" strike="noStrike">
                          <a:solidFill>
                            <a:srgbClr val="000000"/>
                          </a:solidFill>
                          <a:latin typeface="Calibri"/>
                        </a:rPr>
                        <a:t>NDR 75+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36.296</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35.772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37.03</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38.119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36.552</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47.736</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36.821</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37.595</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6.6617</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60.452</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50.132</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72.517</a:t>
                      </a:r>
                    </a:p>
                  </a:txBody>
                  <a:tcPr marL="2785" marR="2785" marT="278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34.006</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34.422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57.587</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34.009</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35.142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33.821</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40.667</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38.396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50.788</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24.169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39.959</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32.79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62.676</a:t>
                      </a:r>
                    </a:p>
                  </a:txBody>
                  <a:tcPr marL="2785" marR="2785" marT="278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87.291</a:t>
                      </a:r>
                    </a:p>
                  </a:txBody>
                  <a:tcPr marL="2785" marR="2785" marT="2785" marB="0" anchor="b">
                    <a:lnL>
                      <a:noFill/>
                    </a:lnL>
                    <a:lnR>
                      <a:noFill/>
                    </a:lnR>
                    <a:lnT>
                      <a:noFill/>
                    </a:lnT>
                    <a:lnB>
                      <a:noFill/>
                    </a:lnB>
                    <a:solidFill>
                      <a:srgbClr val="FDB77A"/>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40.782</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41.491</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34.131</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34.812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30.381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45.816</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35.805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44.995</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43.046</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89.092</a:t>
                      </a:r>
                    </a:p>
                  </a:txBody>
                  <a:tcPr marL="2785" marR="2785" marT="2785" marB="0" anchor="b">
                    <a:lnL>
                      <a:noFill/>
                    </a:lnL>
                    <a:lnR>
                      <a:noFill/>
                    </a:lnR>
                    <a:lnT>
                      <a:noFill/>
                    </a:lnT>
                    <a:lnB>
                      <a:noFill/>
                    </a:lnB>
                    <a:solidFill>
                      <a:srgbClr val="FDB67A"/>
                    </a:solidFill>
                  </a:tcPr>
                </a:tc>
                <a:tc>
                  <a:txBody>
                    <a:bodyPr/>
                    <a:lstStyle/>
                    <a:p>
                      <a:pPr algn="r" fontAlgn="b"/>
                      <a:r>
                        <a:rPr lang="en-US" sz="300" b="0" i="0" u="none" strike="noStrike">
                          <a:solidFill>
                            <a:srgbClr val="000000"/>
                          </a:solidFill>
                          <a:latin typeface="Calibri"/>
                        </a:rPr>
                        <a:t>64.317</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87.537</a:t>
                      </a:r>
                    </a:p>
                  </a:txBody>
                  <a:tcPr marL="2785" marR="2785" marT="278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37.452</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40.145</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64.145</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33.423</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29.019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32.308</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34.251</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34.513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59.666</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44.826</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56.377</a:t>
                      </a:r>
                    </a:p>
                  </a:txBody>
                  <a:tcPr marL="2785" marR="2785" marT="278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43.347</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70.574</a:t>
                      </a:r>
                    </a:p>
                  </a:txBody>
                  <a:tcPr marL="2785" marR="2785" marT="2785" marB="0" anchor="b">
                    <a:lnL>
                      <a:noFill/>
                    </a:lnL>
                    <a:lnR>
                      <a:noFill/>
                    </a:lnR>
                    <a:lnT>
                      <a:noFill/>
                    </a:lnT>
                    <a:lnB>
                      <a:noFill/>
                    </a:lnB>
                    <a:solidFill>
                      <a:srgbClr val="FDC57D"/>
                    </a:solidFill>
                  </a:tcPr>
                </a:tc>
                <a:tc>
                  <a:txBody>
                    <a:bodyPr/>
                    <a:lstStyle/>
                    <a:p>
                      <a:pPr algn="r" fontAlgn="b"/>
                      <a:r>
                        <a:rPr lang="en-US" sz="300" b="0" i="0" u="none" strike="noStrike">
                          <a:solidFill>
                            <a:srgbClr val="000000"/>
                          </a:solidFill>
                          <a:latin typeface="Calibri"/>
                        </a:rPr>
                        <a:t>108.64</a:t>
                      </a:r>
                    </a:p>
                  </a:txBody>
                  <a:tcPr marL="2785" marR="2785" marT="2785" marB="0" anchor="b">
                    <a:lnL>
                      <a:noFill/>
                    </a:lnL>
                    <a:lnR>
                      <a:noFill/>
                    </a:lnR>
                    <a:lnT>
                      <a:noFill/>
                    </a:lnT>
                    <a:lnB>
                      <a:noFill/>
                    </a:lnB>
                    <a:solidFill>
                      <a:srgbClr val="FCA677"/>
                    </a:solidFill>
                  </a:tcPr>
                </a:tc>
              </a:tr>
              <a:tr h="55685">
                <a:tc>
                  <a:txBody>
                    <a:bodyPr/>
                    <a:lstStyle/>
                    <a:p>
                      <a:pPr algn="l" fontAlgn="b"/>
                      <a:r>
                        <a:rPr lang="en-US" sz="300" b="0" i="0" u="none" strike="noStrike">
                          <a:solidFill>
                            <a:srgbClr val="000000"/>
                          </a:solidFill>
                          <a:latin typeface="Calibri"/>
                        </a:rPr>
                        <a:t>NDR Total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9.6036</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9.6575</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7.8028</a:t>
                      </a:r>
                    </a:p>
                  </a:txBody>
                  <a:tcPr marL="2785" marR="2785" marT="278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9.3708</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10.179</a:t>
                      </a:r>
                    </a:p>
                  </a:txBody>
                  <a:tcPr marL="2785" marR="2785" marT="278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28.022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13.819</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35.985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14.888</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35.688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44.368</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40.959</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8.095</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9.9382</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34.862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6.7202</a:t>
                      </a:r>
                    </a:p>
                  </a:txBody>
                  <a:tcPr marL="2785" marR="2785" marT="2785" marB="0" anchor="b">
                    <a:lnL>
                      <a:noFill/>
                    </a:lnL>
                    <a:lnR>
                      <a:noFill/>
                    </a:lnR>
                    <a:lnT>
                      <a:noFill/>
                    </a:lnT>
                    <a:lnB>
                      <a:noFill/>
                    </a:lnB>
                    <a:solidFill>
                      <a:srgbClr val="81C67C"/>
                    </a:solidFill>
                  </a:tcPr>
                </a:tc>
                <a:tc>
                  <a:txBody>
                    <a:bodyPr/>
                    <a:lstStyle/>
                    <a:p>
                      <a:pPr algn="r" fontAlgn="b"/>
                      <a:r>
                        <a:rPr lang="en-US" sz="300" b="0" i="0" u="none" strike="noStrike">
                          <a:solidFill>
                            <a:srgbClr val="000000"/>
                          </a:solidFill>
                          <a:latin typeface="Calibri"/>
                        </a:rPr>
                        <a:t>6.0898</a:t>
                      </a:r>
                    </a:p>
                  </a:txBody>
                  <a:tcPr marL="2785" marR="2785" marT="2785" marB="0" anchor="b">
                    <a:lnL>
                      <a:noFill/>
                    </a:lnL>
                    <a:lnR>
                      <a:noFill/>
                    </a:lnR>
                    <a:lnT>
                      <a:noFill/>
                    </a:lnT>
                    <a:lnB>
                      <a:noFill/>
                    </a:lnB>
                    <a:solidFill>
                      <a:srgbClr val="7CC57C"/>
                    </a:solidFill>
                  </a:tcPr>
                </a:tc>
                <a:tc>
                  <a:txBody>
                    <a:bodyPr/>
                    <a:lstStyle/>
                    <a:p>
                      <a:pPr algn="r" fontAlgn="b"/>
                      <a:r>
                        <a:rPr lang="en-US" sz="300" b="0" i="0" u="none" strike="noStrike">
                          <a:solidFill>
                            <a:srgbClr val="000000"/>
                          </a:solidFill>
                          <a:latin typeface="Calibri"/>
                        </a:rPr>
                        <a:t>6.2001</a:t>
                      </a:r>
                    </a:p>
                  </a:txBody>
                  <a:tcPr marL="2785" marR="2785" marT="278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8.2592</a:t>
                      </a:r>
                    </a:p>
                  </a:txBody>
                  <a:tcPr marL="2785" marR="2785" marT="278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23.509</a:t>
                      </a:r>
                    </a:p>
                  </a:txBody>
                  <a:tcPr marL="2785" marR="2785" marT="2785" marB="0" anchor="b">
                    <a:lnL>
                      <a:noFill/>
                    </a:lnL>
                    <a:lnR>
                      <a:noFill/>
                    </a:lnR>
                    <a:lnT>
                      <a:noFill/>
                    </a:lnT>
                    <a:lnB>
                      <a:noFill/>
                    </a:lnB>
                    <a:solidFill>
                      <a:srgbClr val="FBEA83"/>
                    </a:solidFill>
                  </a:tcPr>
                </a:tc>
                <a:tc>
                  <a:txBody>
                    <a:bodyPr/>
                    <a:lstStyle/>
                    <a:p>
                      <a:pPr algn="r" fontAlgn="b"/>
                      <a:r>
                        <a:rPr lang="en-US" sz="300" b="0" i="0" u="none" strike="noStrike">
                          <a:solidFill>
                            <a:srgbClr val="000000"/>
                          </a:solidFill>
                          <a:latin typeface="Calibri"/>
                        </a:rPr>
                        <a:t>21.912</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26.804</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27.524</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21.2</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57.444</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57.322</a:t>
                      </a:r>
                    </a:p>
                  </a:txBody>
                  <a:tcPr marL="2785" marR="2785" marT="2785" marB="0" anchor="b">
                    <a:lnL>
                      <a:noFill/>
                    </a:lnL>
                    <a:lnR>
                      <a:noFill/>
                    </a:lnR>
                    <a:lnT>
                      <a:noFill/>
                    </a:lnT>
                    <a:lnB>
                      <a:noFill/>
                    </a:lnB>
                    <a:solidFill>
                      <a:srgbClr val="FED07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14.303</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13.167</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10.341</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8.4687</a:t>
                      </a:r>
                    </a:p>
                  </a:txBody>
                  <a:tcPr marL="2785" marR="2785" marT="278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21.116</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43.891</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31.218</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47.461</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55.971</a:t>
                      </a:r>
                    </a:p>
                  </a:txBody>
                  <a:tcPr marL="2785" marR="2785" marT="278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68.897</a:t>
                      </a:r>
                    </a:p>
                  </a:txBody>
                  <a:tcPr marL="2785" marR="2785" marT="2785" marB="0" anchor="b">
                    <a:lnL>
                      <a:noFill/>
                    </a:lnL>
                    <a:lnR>
                      <a:noFill/>
                    </a:lnR>
                    <a:lnT>
                      <a:noFill/>
                    </a:lnT>
                    <a:lnB>
                      <a:noFill/>
                    </a:lnB>
                    <a:solidFill>
                      <a:srgbClr val="FEC67D"/>
                    </a:solidFill>
                  </a:tcPr>
                </a:tc>
                <a:tc>
                  <a:txBody>
                    <a:bodyPr/>
                    <a:lstStyle/>
                    <a:p>
                      <a:pPr algn="r" fontAlgn="b"/>
                      <a:r>
                        <a:rPr lang="en-US" sz="300" b="0" i="0" u="none" strike="noStrike">
                          <a:solidFill>
                            <a:srgbClr val="000000"/>
                          </a:solidFill>
                          <a:latin typeface="Calibri"/>
                        </a:rPr>
                        <a:t>57.868</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66.396</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12.233</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13.241</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51.922</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14.636</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14.017</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16.2</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7.891</a:t>
                      </a:r>
                    </a:p>
                  </a:txBody>
                  <a:tcPr marL="2785" marR="2785" marT="278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35.781</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45.426</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40.598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45.878</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41.134</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72.058</a:t>
                      </a:r>
                    </a:p>
                  </a:txBody>
                  <a:tcPr marL="2785" marR="2785" marT="278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87.483</a:t>
                      </a:r>
                    </a:p>
                  </a:txBody>
                  <a:tcPr marL="2785" marR="2785" marT="2785" marB="0" anchor="b">
                    <a:lnL>
                      <a:noFill/>
                    </a:lnL>
                    <a:lnR>
                      <a:noFill/>
                    </a:lnR>
                    <a:lnT>
                      <a:noFill/>
                    </a:lnT>
                    <a:lnB>
                      <a:noFill/>
                    </a:lnB>
                    <a:solidFill>
                      <a:srgbClr val="FDB77A"/>
                    </a:solidFill>
                  </a:tcPr>
                </a:tc>
              </a:tr>
              <a:tr h="55685">
                <a:tc>
                  <a:txBody>
                    <a:bodyPr/>
                    <a:lstStyle/>
                    <a:p>
                      <a:pPr algn="l" fontAlgn="b"/>
                      <a:r>
                        <a:rPr lang="en-US" sz="300" b="0" i="0" u="none" strike="noStrike">
                          <a:solidFill>
                            <a:srgbClr val="000000"/>
                          </a:solidFill>
                          <a:latin typeface="Calibri"/>
                        </a:rPr>
                        <a:t>AHEAD Control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18.285</a:t>
                      </a:r>
                    </a:p>
                  </a:txBody>
                  <a:tcPr marL="2785" marR="2785" marT="2785" marB="0" anchor="b">
                    <a:lnL>
                      <a:noFill/>
                    </a:lnL>
                    <a:lnR>
                      <a:noFill/>
                    </a:lnR>
                    <a:lnT>
                      <a:noFill/>
                    </a:lnT>
                    <a:lnB>
                      <a:noFill/>
                    </a:lnB>
                    <a:solidFill>
                      <a:srgbClr val="D5DF81"/>
                    </a:solidFill>
                  </a:tcPr>
                </a:tc>
                <a:tc>
                  <a:txBody>
                    <a:bodyPr/>
                    <a:lstStyle/>
                    <a:p>
                      <a:pPr algn="r" fontAlgn="b"/>
                      <a:r>
                        <a:rPr lang="en-US" sz="300" b="0" i="0" u="none" strike="noStrike">
                          <a:solidFill>
                            <a:srgbClr val="000000"/>
                          </a:solidFill>
                          <a:latin typeface="Calibri"/>
                        </a:rPr>
                        <a:t>15.446</a:t>
                      </a:r>
                    </a:p>
                  </a:txBody>
                  <a:tcPr marL="2785" marR="2785" marT="2785" marB="0" anchor="b">
                    <a:lnL>
                      <a:noFill/>
                    </a:lnL>
                    <a:lnR>
                      <a:noFill/>
                    </a:lnR>
                    <a:lnT>
                      <a:noFill/>
                    </a:lnT>
                    <a:lnB>
                      <a:noFill/>
                    </a:lnB>
                    <a:solidFill>
                      <a:srgbClr val="C0D980"/>
                    </a:solidFill>
                  </a:tcPr>
                </a:tc>
                <a:tc>
                  <a:txBody>
                    <a:bodyPr/>
                    <a:lstStyle/>
                    <a:p>
                      <a:pPr algn="r" fontAlgn="b"/>
                      <a:r>
                        <a:rPr lang="en-US" sz="300" b="0" i="0" u="none" strike="noStrike">
                          <a:solidFill>
                            <a:srgbClr val="000000"/>
                          </a:solidFill>
                          <a:latin typeface="Calibri"/>
                        </a:rPr>
                        <a:t>24.919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21.125</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19.895</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35.799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25.384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23.836</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21.635</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39.946</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28.399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37.689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21.881</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21.15</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34.378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21.714</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19.982</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22.018</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25.264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30.656</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32.144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16.112</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26.928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41.944</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32.74</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52.839</a:t>
                      </a:r>
                    </a:p>
                  </a:txBody>
                  <a:tcPr marL="2785" marR="2785" marT="2785" marB="0" anchor="b">
                    <a:lnL>
                      <a:noFill/>
                    </a:lnL>
                    <a:lnR>
                      <a:noFill/>
                    </a:lnR>
                    <a:lnT>
                      <a:noFill/>
                    </a:lnT>
                    <a:lnB>
                      <a:noFill/>
                    </a:lnB>
                    <a:solidFill>
                      <a:srgbClr val="FED4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18.843</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19.35</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26.53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22.869</a:t>
                      </a:r>
                    </a:p>
                  </a:txBody>
                  <a:tcPr marL="2785" marR="2785" marT="278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20.484</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34.297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23.826</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19.097</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21.38</a:t>
                      </a:r>
                    </a:p>
                  </a:txBody>
                  <a:tcPr marL="2785" marR="2785" marT="278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38.251</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27.178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42.606</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24.262</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21.648</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35.323</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21.802</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21.839</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22.97</a:t>
                      </a:r>
                    </a:p>
                  </a:txBody>
                  <a:tcPr marL="2785" marR="2785" marT="278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24.793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28.595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35.21</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13.166</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31.144</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37.354</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30.288</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52.865</a:t>
                      </a:r>
                    </a:p>
                  </a:txBody>
                  <a:tcPr marL="2785" marR="2785" marT="2785" marB="0" anchor="b">
                    <a:lnL>
                      <a:noFill/>
                    </a:lnL>
                    <a:lnR>
                      <a:noFill/>
                    </a:lnR>
                    <a:lnT>
                      <a:noFill/>
                    </a:lnT>
                    <a:lnB>
                      <a:noFill/>
                    </a:lnB>
                    <a:solidFill>
                      <a:srgbClr val="FED480"/>
                    </a:solidFill>
                  </a:tcPr>
                </a:tc>
              </a:tr>
              <a:tr h="55685">
                <a:tc>
                  <a:txBody>
                    <a:bodyPr/>
                    <a:lstStyle/>
                    <a:p>
                      <a:pPr algn="l" fontAlgn="b"/>
                      <a:r>
                        <a:rPr lang="en-US" sz="300" b="0" i="0" u="none" strike="noStrike">
                          <a:solidFill>
                            <a:srgbClr val="000000"/>
                          </a:solidFill>
                          <a:latin typeface="Calibri"/>
                        </a:rPr>
                        <a:t>AHEAD Intervention</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21.216</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17.434</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23.625</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22.953</a:t>
                      </a:r>
                    </a:p>
                  </a:txBody>
                  <a:tcPr marL="2785" marR="2785" marT="278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21.068</a:t>
                      </a:r>
                    </a:p>
                  </a:txBody>
                  <a:tcPr marL="2785" marR="2785" marT="278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37.237</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24.765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30.5</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22.543</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39.23</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32.135</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42.569</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21.729</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20.738</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35.511</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20.183</a:t>
                      </a:r>
                    </a:p>
                  </a:txBody>
                  <a:tcPr marL="2785" marR="2785" marT="2785" marB="0" anchor="b">
                    <a:lnL>
                      <a:noFill/>
                    </a:lnL>
                    <a:lnR>
                      <a:noFill/>
                    </a:lnR>
                    <a:lnT>
                      <a:noFill/>
                    </a:lnT>
                    <a:lnB>
                      <a:noFill/>
                    </a:lnB>
                    <a:solidFill>
                      <a:srgbClr val="E3E382"/>
                    </a:solidFill>
                  </a:tcPr>
                </a:tc>
                <a:tc>
                  <a:txBody>
                    <a:bodyPr/>
                    <a:lstStyle/>
                    <a:p>
                      <a:pPr algn="r" fontAlgn="b"/>
                      <a:r>
                        <a:rPr lang="en-US" sz="300" b="0" i="0" u="none" strike="noStrike">
                          <a:solidFill>
                            <a:srgbClr val="000000"/>
                          </a:solidFill>
                          <a:latin typeface="Calibri"/>
                        </a:rPr>
                        <a:t>18.428</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21.224</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25.265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26.606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32.185</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20.254</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30.879</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41.31</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37.26</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57.206</a:t>
                      </a:r>
                    </a:p>
                  </a:txBody>
                  <a:tcPr marL="2785" marR="2785" marT="2785" marB="0" anchor="b">
                    <a:lnL>
                      <a:noFill/>
                    </a:lnL>
                    <a:lnR>
                      <a:noFill/>
                    </a:lnR>
                    <a:lnT>
                      <a:noFill/>
                    </a:lnT>
                    <a:lnB>
                      <a:noFill/>
                    </a:lnB>
                    <a:solidFill>
                      <a:srgbClr val="FED07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21.733</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18.112</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23.263</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22.608</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20.595</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32.708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24.269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28.199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22.232</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40.653</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31.459</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47.366</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24.144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19.989</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32.366</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19.886</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17.832</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22.305</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23.745</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25.968</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29.084</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19.079</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27.952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44.399</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31.829</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55.614</a:t>
                      </a:r>
                    </a:p>
                  </a:txBody>
                  <a:tcPr marL="2785" marR="2785" marT="2785" marB="0" anchor="b">
                    <a:lnL>
                      <a:noFill/>
                    </a:lnL>
                    <a:lnR>
                      <a:noFill/>
                    </a:lnR>
                    <a:lnT>
                      <a:noFill/>
                    </a:lnT>
                    <a:lnB>
                      <a:noFill/>
                    </a:lnB>
                    <a:solidFill>
                      <a:srgbClr val="FED17F"/>
                    </a:solidFill>
                  </a:tcPr>
                </a:tc>
              </a:tr>
              <a:tr h="55685">
                <a:tc>
                  <a:txBody>
                    <a:bodyPr/>
                    <a:lstStyle/>
                    <a:p>
                      <a:pPr algn="l" fontAlgn="b"/>
                      <a:r>
                        <a:rPr lang="en-US" sz="300" b="0" i="0" u="none" strike="noStrike">
                          <a:solidFill>
                            <a:srgbClr val="000000"/>
                          </a:solidFill>
                          <a:latin typeface="Calibri"/>
                        </a:rPr>
                        <a:t>AHEAD Full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19.793</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16.342</a:t>
                      </a:r>
                    </a:p>
                  </a:txBody>
                  <a:tcPr marL="2785" marR="2785" marT="278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24.11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23.655</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22.295</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35.648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27.188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28.207</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19.463</a:t>
                      </a:r>
                    </a:p>
                  </a:txBody>
                  <a:tcPr marL="2785" marR="2785" marT="278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40.795</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30.74</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34.268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23.498</a:t>
                      </a:r>
                    </a:p>
                  </a:txBody>
                  <a:tcPr marL="2785" marR="2785" marT="2785" marB="0" anchor="b">
                    <a:lnL>
                      <a:noFill/>
                    </a:lnL>
                    <a:lnR>
                      <a:noFill/>
                    </a:lnR>
                    <a:lnT>
                      <a:noFill/>
                    </a:lnT>
                    <a:lnB>
                      <a:noFill/>
                    </a:lnB>
                    <a:solidFill>
                      <a:srgbClr val="FBEA83"/>
                    </a:solidFill>
                  </a:tcPr>
                </a:tc>
                <a:tc>
                  <a:txBody>
                    <a:bodyPr/>
                    <a:lstStyle/>
                    <a:p>
                      <a:pPr algn="r" fontAlgn="b"/>
                      <a:r>
                        <a:rPr lang="en-US" sz="300" b="0" i="0" u="none" strike="noStrike">
                          <a:solidFill>
                            <a:srgbClr val="000000"/>
                          </a:solidFill>
                          <a:latin typeface="Calibri"/>
                        </a:rPr>
                        <a:t>18.769</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35.393</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21.883</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18.697</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20.79</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23.556</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29.478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30.166</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17.86</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27.269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41.228</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35.039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57.792</a:t>
                      </a:r>
                    </a:p>
                  </a:txBody>
                  <a:tcPr marL="2785" marR="2785" marT="2785" marB="0" anchor="b">
                    <a:lnL>
                      <a:noFill/>
                    </a:lnL>
                    <a:lnR>
                      <a:noFill/>
                    </a:lnR>
                    <a:lnT>
                      <a:noFill/>
                    </a:lnT>
                    <a:lnB>
                      <a:noFill/>
                    </a:lnB>
                    <a:solidFill>
                      <a:srgbClr val="FED07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19.643</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16.848</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24.528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21.119</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18.856</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33.683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23.352</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26.139</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22.743</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38.561</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24.906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45.935</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23.322</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22.339</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33.537</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20.672</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19.349</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21.671</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25.44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27.15</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30.521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16.939</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25.894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44.907</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29.53</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52.229</a:t>
                      </a:r>
                    </a:p>
                  </a:txBody>
                  <a:tcPr marL="2785" marR="2785" marT="2785" marB="0" anchor="b">
                    <a:lnL>
                      <a:noFill/>
                    </a:lnL>
                    <a:lnR>
                      <a:noFill/>
                    </a:lnR>
                    <a:lnT>
                      <a:noFill/>
                    </a:lnT>
                    <a:lnB>
                      <a:noFill/>
                    </a:lnB>
                    <a:solidFill>
                      <a:srgbClr val="FED480"/>
                    </a:solidFill>
                  </a:tcPr>
                </a:tc>
              </a:tr>
              <a:tr h="55685">
                <a:tc>
                  <a:txBody>
                    <a:bodyPr/>
                    <a:lstStyle/>
                    <a:p>
                      <a:pPr algn="l" fontAlgn="b"/>
                      <a:r>
                        <a:rPr lang="en-US" sz="300" b="0" i="0" u="none" strike="noStrike">
                          <a:solidFill>
                            <a:srgbClr val="000000"/>
                          </a:solidFill>
                          <a:latin typeface="Calibri"/>
                        </a:rPr>
                        <a:t>ADDITION Routine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18.545</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19.255</a:t>
                      </a:r>
                    </a:p>
                  </a:txBody>
                  <a:tcPr marL="2785" marR="2785" marT="2785" marB="0" anchor="b">
                    <a:lnL>
                      <a:noFill/>
                    </a:lnL>
                    <a:lnR>
                      <a:noFill/>
                    </a:lnR>
                    <a:lnT>
                      <a:noFill/>
                    </a:lnT>
                    <a:lnB>
                      <a:noFill/>
                    </a:lnB>
                    <a:solidFill>
                      <a:srgbClr val="DCE182"/>
                    </a:solidFill>
                  </a:tcPr>
                </a:tc>
                <a:tc>
                  <a:txBody>
                    <a:bodyPr/>
                    <a:lstStyle/>
                    <a:p>
                      <a:pPr algn="r" fontAlgn="b"/>
                      <a:r>
                        <a:rPr lang="en-US" sz="300" b="0" i="0" u="none" strike="noStrike">
                          <a:solidFill>
                            <a:srgbClr val="000000"/>
                          </a:solidFill>
                          <a:latin typeface="Calibri"/>
                        </a:rPr>
                        <a:t>20.791</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21.149</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26.031</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34.475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27.229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33.169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9.1463</a:t>
                      </a:r>
                    </a:p>
                  </a:txBody>
                  <a:tcPr marL="2785" marR="2785" marT="278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27.055</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27.509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17.604</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11.505</a:t>
                      </a:r>
                    </a:p>
                  </a:txBody>
                  <a:tcPr marL="2785" marR="2785" marT="278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14.294</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27.921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16.315</a:t>
                      </a:r>
                    </a:p>
                  </a:txBody>
                  <a:tcPr marL="2785" marR="2785" marT="278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16.03</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13.204</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13.471</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22.704</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16.727</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20.261</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13.987</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16.994</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32.69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36.2</a:t>
                      </a:r>
                    </a:p>
                  </a:txBody>
                  <a:tcPr marL="2785" marR="2785" marT="2785" marB="0" anchor="b">
                    <a:lnL>
                      <a:noFill/>
                    </a:lnL>
                    <a:lnR>
                      <a:noFill/>
                    </a:lnR>
                    <a:lnT>
                      <a:noFill/>
                    </a:lnT>
                    <a:lnB>
                      <a:noFill/>
                    </a:lnB>
                    <a:solidFill>
                      <a:srgbClr val="FFE1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18.855</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16.968</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18.579</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17.905</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23.69</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35.405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26.195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31.114</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11.22</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27.299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28.754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20.49</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10.328</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10.719</a:t>
                      </a:r>
                    </a:p>
                  </a:txBody>
                  <a:tcPr marL="2785" marR="2785" marT="278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29.22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14.537</a:t>
                      </a:r>
                    </a:p>
                  </a:txBody>
                  <a:tcPr marL="2785" marR="2785" marT="278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14.837</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16.001</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13.246</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22.124</a:t>
                      </a:r>
                    </a:p>
                  </a:txBody>
                  <a:tcPr marL="2785" marR="2785" marT="278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21.372</a:t>
                      </a:r>
                    </a:p>
                  </a:txBody>
                  <a:tcPr marL="2785" marR="2785" marT="278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16.887</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13.587</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17.446</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34.022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41.262</a:t>
                      </a:r>
                    </a:p>
                  </a:txBody>
                  <a:tcPr marL="2785" marR="2785" marT="2785" marB="0" anchor="b">
                    <a:lnL>
                      <a:noFill/>
                    </a:lnL>
                    <a:lnR>
                      <a:noFill/>
                    </a:lnR>
                    <a:lnT>
                      <a:noFill/>
                    </a:lnT>
                    <a:lnB>
                      <a:noFill/>
                    </a:lnB>
                    <a:solidFill>
                      <a:srgbClr val="FFDD82"/>
                    </a:solidFill>
                  </a:tcPr>
                </a:tc>
              </a:tr>
              <a:tr h="55685">
                <a:tc>
                  <a:txBody>
                    <a:bodyPr/>
                    <a:lstStyle/>
                    <a:p>
                      <a:pPr algn="l" fontAlgn="b"/>
                      <a:r>
                        <a:rPr lang="en-US" sz="300" b="0" i="0" u="none" strike="noStrike">
                          <a:solidFill>
                            <a:srgbClr val="000000"/>
                          </a:solidFill>
                          <a:latin typeface="Calibri"/>
                        </a:rPr>
                        <a:t>ADDITION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20.55</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18.915</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23.262</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22.315</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27.731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36.649</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28.662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33.898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9.3433</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32.03</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31.982</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22.61</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12.58</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13.483</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29.76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17.921</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16.603</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14.538</a:t>
                      </a:r>
                    </a:p>
                  </a:txBody>
                  <a:tcPr marL="2785" marR="2785" marT="278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15.476</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22.549</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18.43</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23.764</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14.982</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23.599</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40.967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41.658</a:t>
                      </a:r>
                    </a:p>
                  </a:txBody>
                  <a:tcPr marL="2785" marR="2785" marT="2785" marB="0" anchor="b">
                    <a:lnL>
                      <a:noFill/>
                    </a:lnL>
                    <a:lnR>
                      <a:noFill/>
                    </a:lnR>
                    <a:lnT>
                      <a:noFill/>
                    </a:lnT>
                    <a:lnB>
                      <a:noFill/>
                    </a:lnB>
                    <a:solidFill>
                      <a:srgbClr val="FFDD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21.075</a:t>
                      </a:r>
                    </a:p>
                  </a:txBody>
                  <a:tcPr marL="2785" marR="2785" marT="2785" marB="0" anchor="b">
                    <a:lnL>
                      <a:noFill/>
                    </a:lnL>
                    <a:lnR>
                      <a:noFill/>
                    </a:lnR>
                    <a:lnT>
                      <a:noFill/>
                    </a:lnT>
                    <a:lnB>
                      <a:noFill/>
                    </a:lnB>
                    <a:solidFill>
                      <a:srgbClr val="EAE482"/>
                    </a:solidFill>
                  </a:tcPr>
                </a:tc>
                <a:tc>
                  <a:txBody>
                    <a:bodyPr/>
                    <a:lstStyle/>
                    <a:p>
                      <a:pPr algn="r" fontAlgn="b"/>
                      <a:r>
                        <a:rPr lang="en-US" sz="300" b="0" i="0" u="none" strike="noStrike">
                          <a:solidFill>
                            <a:srgbClr val="000000"/>
                          </a:solidFill>
                          <a:latin typeface="Calibri"/>
                        </a:rPr>
                        <a:t>19.005</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21.536</a:t>
                      </a:r>
                    </a:p>
                  </a:txBody>
                  <a:tcPr marL="2785" marR="2785" marT="2785" marB="0" anchor="b">
                    <a:lnL>
                      <a:noFill/>
                    </a:lnL>
                    <a:lnR>
                      <a:noFill/>
                    </a:lnR>
                    <a:lnT>
                      <a:noFill/>
                    </a:lnT>
                    <a:lnB>
                      <a:noFill/>
                    </a:lnB>
                    <a:solidFill>
                      <a:srgbClr val="EDE582"/>
                    </a:solidFill>
                  </a:tcPr>
                </a:tc>
                <a:tc>
                  <a:txBody>
                    <a:bodyPr/>
                    <a:lstStyle/>
                    <a:p>
                      <a:pPr algn="r" fontAlgn="b"/>
                      <a:r>
                        <a:rPr lang="en-US" sz="300" b="0" i="0" u="none" strike="noStrike">
                          <a:solidFill>
                            <a:srgbClr val="000000"/>
                          </a:solidFill>
                          <a:latin typeface="Calibri"/>
                        </a:rPr>
                        <a:t>22.586</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27.016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37.937</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28.357</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35.117</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11.539</a:t>
                      </a:r>
                    </a:p>
                  </a:txBody>
                  <a:tcPr marL="2785" marR="2785" marT="278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34.223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30.451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25.962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9.3818</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11.825</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30.115</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17.774</a:t>
                      </a:r>
                    </a:p>
                  </a:txBody>
                  <a:tcPr marL="2785" marR="2785" marT="2785" marB="0" anchor="b">
                    <a:lnL>
                      <a:noFill/>
                    </a:lnL>
                    <a:lnR>
                      <a:noFill/>
                    </a:lnR>
                    <a:lnT>
                      <a:noFill/>
                    </a:lnT>
                    <a:lnB>
                      <a:noFill/>
                    </a:lnB>
                    <a:solidFill>
                      <a:srgbClr val="D1DE81"/>
                    </a:solidFill>
                  </a:tcPr>
                </a:tc>
                <a:tc>
                  <a:txBody>
                    <a:bodyPr/>
                    <a:lstStyle/>
                    <a:p>
                      <a:pPr algn="r" fontAlgn="b"/>
                      <a:r>
                        <a:rPr lang="en-US" sz="300" b="0" i="0" u="none" strike="noStrike">
                          <a:solidFill>
                            <a:srgbClr val="000000"/>
                          </a:solidFill>
                          <a:latin typeface="Calibri"/>
                        </a:rPr>
                        <a:t>18.691</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15.178</a:t>
                      </a:r>
                    </a:p>
                  </a:txBody>
                  <a:tcPr marL="2785" marR="2785" marT="2785" marB="0" anchor="b">
                    <a:lnL>
                      <a:noFill/>
                    </a:lnL>
                    <a:lnR>
                      <a:noFill/>
                    </a:lnR>
                    <a:lnT>
                      <a:noFill/>
                    </a:lnT>
                    <a:lnB>
                      <a:noFill/>
                    </a:lnB>
                    <a:solidFill>
                      <a:srgbClr val="BFD880"/>
                    </a:solidFill>
                  </a:tcPr>
                </a:tc>
                <a:tc>
                  <a:txBody>
                    <a:bodyPr/>
                    <a:lstStyle/>
                    <a:p>
                      <a:pPr algn="r" fontAlgn="b"/>
                      <a:r>
                        <a:rPr lang="en-US" sz="300" b="0" i="0" u="none" strike="noStrike">
                          <a:solidFill>
                            <a:srgbClr val="000000"/>
                          </a:solidFill>
                          <a:latin typeface="Calibri"/>
                        </a:rPr>
                        <a:t>16.069</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27.068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21.807</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21.255</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18.908</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24.953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34.408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43.618</a:t>
                      </a:r>
                    </a:p>
                  </a:txBody>
                  <a:tcPr marL="2785" marR="2785" marT="2785" marB="0" anchor="b">
                    <a:lnL>
                      <a:noFill/>
                    </a:lnL>
                    <a:lnR>
                      <a:noFill/>
                    </a:lnR>
                    <a:lnT>
                      <a:noFill/>
                    </a:lnT>
                    <a:lnB>
                      <a:noFill/>
                    </a:lnB>
                    <a:solidFill>
                      <a:srgbClr val="FFDB81"/>
                    </a:solidFill>
                  </a:tcPr>
                </a:tc>
              </a:tr>
              <a:tr h="55685">
                <a:tc>
                  <a:txBody>
                    <a:bodyPr/>
                    <a:lstStyle/>
                    <a:p>
                      <a:pPr algn="l" fontAlgn="b"/>
                      <a:r>
                        <a:rPr lang="en-US" sz="300" b="0" i="0" u="none" strike="noStrike" dirty="0">
                          <a:solidFill>
                            <a:srgbClr val="000000"/>
                          </a:solidFill>
                          <a:latin typeface="Calibri"/>
                        </a:rPr>
                        <a:t>ADDITION Full</a:t>
                      </a:r>
                    </a:p>
                  </a:txBody>
                  <a:tcPr marL="2785" marR="2785" marT="2785" marB="0" anchor="b">
                    <a:lnL>
                      <a:noFill/>
                    </a:lnL>
                    <a:lnR>
                      <a:noFill/>
                    </a:lnR>
                    <a:lnT>
                      <a:noFill/>
                    </a:lnT>
                    <a:lnB>
                      <a:noFill/>
                    </a:lnB>
                  </a:tcPr>
                </a:tc>
                <a:tc>
                  <a:txBody>
                    <a:bodyPr/>
                    <a:lstStyle/>
                    <a:p>
                      <a:pPr algn="r" fontAlgn="b"/>
                      <a:r>
                        <a:rPr lang="en-US" sz="300" b="0" i="0" u="none" strike="noStrike" dirty="0">
                          <a:solidFill>
                            <a:srgbClr val="000000"/>
                          </a:solidFill>
                          <a:latin typeface="Calibri"/>
                        </a:rPr>
                        <a:t>18.761</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dirty="0">
                          <a:solidFill>
                            <a:srgbClr val="000000"/>
                          </a:solidFill>
                          <a:latin typeface="Calibri"/>
                        </a:rPr>
                        <a:t>19.908</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dirty="0">
                          <a:solidFill>
                            <a:srgbClr val="000000"/>
                          </a:solidFill>
                          <a:latin typeface="Calibri"/>
                        </a:rPr>
                        <a:t>21.949</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21.166</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26.766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36.038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27.246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34.892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10.318</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31.741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30.137</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dirty="0">
                          <a:solidFill>
                            <a:srgbClr val="000000"/>
                          </a:solidFill>
                          <a:latin typeface="Calibri"/>
                        </a:rPr>
                        <a:t>20.008</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12.776</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dirty="0">
                          <a:solidFill>
                            <a:srgbClr val="000000"/>
                          </a:solidFill>
                          <a:latin typeface="Calibri"/>
                        </a:rPr>
                        <a:t>11.328</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28.982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15.525</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15.99</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15.969</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13.253</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23.679</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19.412</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22.633</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14.631</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18.899</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37.029</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42.642</a:t>
                      </a:r>
                    </a:p>
                  </a:txBody>
                  <a:tcPr marL="2785" marR="2785" marT="2785" marB="0" anchor="b">
                    <a:lnL>
                      <a:noFill/>
                    </a:lnL>
                    <a:lnR>
                      <a:noFill/>
                    </a:lnR>
                    <a:lnT>
                      <a:noFill/>
                    </a:lnT>
                    <a:lnB>
                      <a:noFill/>
                    </a:lnB>
                    <a:solidFill>
                      <a:srgbClr val="FFDC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17.656</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17.534</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21.62</a:t>
                      </a:r>
                    </a:p>
                  </a:txBody>
                  <a:tcPr marL="2785" marR="2785" marT="2785" marB="0" anchor="b">
                    <a:lnL>
                      <a:noFill/>
                    </a:lnL>
                    <a:lnR>
                      <a:noFill/>
                    </a:lnR>
                    <a:lnT>
                      <a:noFill/>
                    </a:lnT>
                    <a:lnB>
                      <a:noFill/>
                    </a:lnB>
                    <a:solidFill>
                      <a:srgbClr val="EDE683"/>
                    </a:solidFill>
                  </a:tcPr>
                </a:tc>
                <a:tc>
                  <a:txBody>
                    <a:bodyPr/>
                    <a:lstStyle/>
                    <a:p>
                      <a:pPr algn="r" fontAlgn="b"/>
                      <a:r>
                        <a:rPr lang="en-US" sz="300" b="0" i="0" u="none" strike="noStrike">
                          <a:solidFill>
                            <a:srgbClr val="000000"/>
                          </a:solidFill>
                          <a:latin typeface="Calibri"/>
                        </a:rPr>
                        <a:t>20.247</a:t>
                      </a:r>
                    </a:p>
                  </a:txBody>
                  <a:tcPr marL="2785" marR="2785" marT="2785" marB="0" anchor="b">
                    <a:lnL>
                      <a:noFill/>
                    </a:lnL>
                    <a:lnR>
                      <a:noFill/>
                    </a:lnR>
                    <a:lnT>
                      <a:noFill/>
                    </a:lnT>
                    <a:lnB>
                      <a:noFill/>
                    </a:lnB>
                    <a:solidFill>
                      <a:srgbClr val="E3E382"/>
                    </a:solidFill>
                  </a:tcPr>
                </a:tc>
                <a:tc>
                  <a:txBody>
                    <a:bodyPr/>
                    <a:lstStyle/>
                    <a:p>
                      <a:pPr algn="r" fontAlgn="b"/>
                      <a:r>
                        <a:rPr lang="en-US" sz="300" b="0" i="0" u="none" strike="noStrike">
                          <a:solidFill>
                            <a:srgbClr val="000000"/>
                          </a:solidFill>
                          <a:latin typeface="Calibri"/>
                        </a:rPr>
                        <a:t>26.152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35.256</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24.686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30.482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10.613</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33.849</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28.225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25.11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10.688</a:t>
                      </a:r>
                    </a:p>
                  </a:txBody>
                  <a:tcPr marL="2785" marR="2785" marT="278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12.107</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31.121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14.002</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15.879</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16.372</a:t>
                      </a:r>
                    </a:p>
                  </a:txBody>
                  <a:tcPr marL="2785" marR="2785" marT="2785" marB="0" anchor="b">
                    <a:lnL>
                      <a:noFill/>
                    </a:lnL>
                    <a:lnR>
                      <a:noFill/>
                    </a:lnR>
                    <a:lnT>
                      <a:noFill/>
                    </a:lnT>
                    <a:lnB>
                      <a:noFill/>
                    </a:lnB>
                    <a:solidFill>
                      <a:srgbClr val="C7DB80"/>
                    </a:solidFill>
                  </a:tcPr>
                </a:tc>
                <a:tc>
                  <a:txBody>
                    <a:bodyPr/>
                    <a:lstStyle/>
                    <a:p>
                      <a:pPr algn="r" fontAlgn="b"/>
                      <a:r>
                        <a:rPr lang="en-US" sz="300" b="0" i="0" u="none" strike="noStrike">
                          <a:solidFill>
                            <a:srgbClr val="000000"/>
                          </a:solidFill>
                          <a:latin typeface="Calibri"/>
                        </a:rPr>
                        <a:t>15.481</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23.008</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20.104</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23.02</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17.204</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22.726</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dirty="0">
                          <a:solidFill>
                            <a:srgbClr val="000000"/>
                          </a:solidFill>
                          <a:latin typeface="Calibri"/>
                        </a:rPr>
                        <a:t>37.86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dirty="0">
                          <a:solidFill>
                            <a:srgbClr val="000000"/>
                          </a:solidFill>
                          <a:latin typeface="Calibri"/>
                        </a:rPr>
                        <a:t>44.737</a:t>
                      </a:r>
                    </a:p>
                  </a:txBody>
                  <a:tcPr marL="2785" marR="2785" marT="2785" marB="0" anchor="b">
                    <a:lnL>
                      <a:noFill/>
                    </a:lnL>
                    <a:lnR>
                      <a:noFill/>
                    </a:lnR>
                    <a:lnT>
                      <a:noFill/>
                    </a:lnT>
                    <a:lnB>
                      <a:noFill/>
                    </a:lnB>
                    <a:solidFill>
                      <a:srgbClr val="FFDA81"/>
                    </a:solidFill>
                  </a:tcPr>
                </a:tc>
              </a:tr>
            </a:tbl>
          </a:graphicData>
        </a:graphic>
      </p:graphicFrame>
      <p:cxnSp>
        <p:nvCxnSpPr>
          <p:cNvPr id="23" name="Straight Connector 22"/>
          <p:cNvCxnSpPr/>
          <p:nvPr/>
        </p:nvCxnSpPr>
        <p:spPr>
          <a:xfrm>
            <a:off x="2438400" y="1905000"/>
            <a:ext cx="0" cy="312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298966" y="3511035"/>
            <a:ext cx="2209800" cy="369332"/>
          </a:xfrm>
          <a:prstGeom prst="rect">
            <a:avLst/>
          </a:prstGeom>
          <a:noFill/>
        </p:spPr>
        <p:txBody>
          <a:bodyPr wrap="square" rtlCol="0">
            <a:spAutoFit/>
          </a:bodyPr>
          <a:lstStyle/>
          <a:p>
            <a:pPr algn="ctr"/>
            <a:r>
              <a:rPr lang="en-US" b="1" dirty="0" smtClean="0">
                <a:solidFill>
                  <a:schemeClr val="bg1"/>
                </a:solidFill>
              </a:rPr>
              <a:t>Best Model</a:t>
            </a:r>
            <a:endParaRPr lang="en-US" b="1" dirty="0">
              <a:solidFill>
                <a:schemeClr val="bg1"/>
              </a:solidFill>
            </a:endParaRPr>
          </a:p>
        </p:txBody>
      </p:sp>
      <p:cxnSp>
        <p:nvCxnSpPr>
          <p:cNvPr id="37" name="Straight Connector 36"/>
          <p:cNvCxnSpPr/>
          <p:nvPr/>
        </p:nvCxnSpPr>
        <p:spPr>
          <a:xfrm>
            <a:off x="5105400" y="1676401"/>
            <a:ext cx="0" cy="3352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57400" y="4050269"/>
            <a:ext cx="2667000" cy="646331"/>
          </a:xfrm>
          <a:prstGeom prst="rect">
            <a:avLst/>
          </a:prstGeom>
          <a:noFill/>
        </p:spPr>
        <p:txBody>
          <a:bodyPr wrap="square" rtlCol="0">
            <a:spAutoFit/>
          </a:bodyPr>
          <a:lstStyle/>
          <a:p>
            <a:pPr algn="ctr"/>
            <a:r>
              <a:rPr lang="en-US" b="1" dirty="0" smtClean="0">
                <a:solidFill>
                  <a:schemeClr val="bg1"/>
                </a:solidFill>
              </a:rPr>
              <a:t>Unexplained</a:t>
            </a:r>
          </a:p>
          <a:p>
            <a:pPr algn="ctr"/>
            <a:endParaRPr lang="en-US" b="1" dirty="0">
              <a:solidFill>
                <a:schemeClr val="bg1"/>
              </a:solidFill>
            </a:endParaRPr>
          </a:p>
        </p:txBody>
      </p:sp>
      <p:sp>
        <p:nvSpPr>
          <p:cNvPr id="29" name="TextBox 28"/>
          <p:cNvSpPr txBox="1"/>
          <p:nvPr/>
        </p:nvSpPr>
        <p:spPr>
          <a:xfrm>
            <a:off x="4999362" y="1871247"/>
            <a:ext cx="1447800" cy="338554"/>
          </a:xfrm>
          <a:prstGeom prst="rect">
            <a:avLst/>
          </a:prstGeom>
          <a:noFill/>
        </p:spPr>
        <p:txBody>
          <a:bodyPr wrap="square" rtlCol="0">
            <a:spAutoFit/>
          </a:bodyPr>
          <a:lstStyle/>
          <a:p>
            <a:pPr algn="ctr"/>
            <a:r>
              <a:rPr lang="en-US" sz="1600" b="1" dirty="0" smtClean="0"/>
              <a:t>Without</a:t>
            </a:r>
            <a:endParaRPr lang="en-US" sz="1600" b="1" dirty="0"/>
          </a:p>
        </p:txBody>
      </p:sp>
      <p:sp>
        <p:nvSpPr>
          <p:cNvPr id="30" name="TextBox 29"/>
          <p:cNvSpPr txBox="1"/>
          <p:nvPr/>
        </p:nvSpPr>
        <p:spPr>
          <a:xfrm>
            <a:off x="6400800" y="1871247"/>
            <a:ext cx="2620638" cy="338554"/>
          </a:xfrm>
          <a:prstGeom prst="rect">
            <a:avLst/>
          </a:prstGeom>
          <a:noFill/>
        </p:spPr>
        <p:txBody>
          <a:bodyPr wrap="square" rtlCol="0">
            <a:spAutoFit/>
          </a:bodyPr>
          <a:lstStyle/>
          <a:p>
            <a:pPr algn="ctr"/>
            <a:r>
              <a:rPr lang="en-US" sz="1600" b="1" dirty="0" smtClean="0"/>
              <a:t>With </a:t>
            </a:r>
            <a:r>
              <a:rPr lang="en-US" sz="1600" b="1" dirty="0" err="1" smtClean="0"/>
              <a:t>BioMarker</a:t>
            </a:r>
            <a:r>
              <a:rPr lang="en-US" sz="1600" b="1" dirty="0" smtClean="0"/>
              <a:t> Correction</a:t>
            </a:r>
            <a:endParaRPr lang="en-US" sz="1600" b="1" dirty="0"/>
          </a:p>
        </p:txBody>
      </p:sp>
      <p:cxnSp>
        <p:nvCxnSpPr>
          <p:cNvPr id="31" name="Straight Connector 30"/>
          <p:cNvCxnSpPr/>
          <p:nvPr/>
        </p:nvCxnSpPr>
        <p:spPr>
          <a:xfrm>
            <a:off x="6324600" y="1905000"/>
            <a:ext cx="0" cy="312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457200" y="5715000"/>
          <a:ext cx="4572014" cy="609600"/>
        </p:xfrm>
        <a:graphic>
          <a:graphicData uri="http://schemas.openxmlformats.org/drawingml/2006/table">
            <a:tbl>
              <a:tblPr/>
              <a:tblGrid>
                <a:gridCol w="87502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tblGrid>
              <a:tr h="50800">
                <a:tc>
                  <a:txBody>
                    <a:bodyPr/>
                    <a:lstStyle/>
                    <a:p>
                      <a:pPr algn="l" fontAlgn="b"/>
                      <a:r>
                        <a:rPr lang="en-US" sz="300" b="1" i="0" u="none" strike="noStrike">
                          <a:solidFill>
                            <a:srgbClr val="000000"/>
                          </a:solidFill>
                          <a:latin typeface="Calibri"/>
                        </a:rPr>
                        <a:t>OVERALL MODEL RANKING RESULTS</a:t>
                      </a: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r>
              <a:tr h="50800">
                <a:tc>
                  <a:txBody>
                    <a:bodyPr/>
                    <a:lstStyle/>
                    <a:p>
                      <a:pPr algn="l" fontAlgn="b"/>
                      <a:r>
                        <a:rPr lang="en-US" sz="300" b="0" i="0" u="none" strike="noStrike">
                          <a:solidFill>
                            <a:srgbClr val="000000"/>
                          </a:solidFill>
                          <a:latin typeface="Calibri"/>
                        </a:rPr>
                        <a:t>Method_A1c</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Method_BMI</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Method_BP</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Method_Lipids</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Method_Smoke</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Method_MI</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5</a:t>
                      </a:r>
                    </a:p>
                  </a:txBody>
                  <a:tcPr marL="2324" marR="2324" marT="2324" marB="0" anchor="b">
                    <a:lnL>
                      <a:noFill/>
                    </a:lnL>
                    <a:lnR>
                      <a:noFill/>
                    </a:lnR>
                    <a:lnT>
                      <a:noFill/>
                    </a:lnT>
                    <a:lnB>
                      <a:noFill/>
                    </a:lnB>
                    <a:solidFill>
                      <a:srgbClr val="E4DB8F"/>
                    </a:solidFill>
                  </a:tcPr>
                </a:tc>
                <a:tc>
                  <a:txBody>
                    <a:bodyPr/>
                    <a:lstStyle/>
                    <a:p>
                      <a:pPr algn="r" fontAlgn="b"/>
                      <a:r>
                        <a:rPr lang="en-US" sz="300" b="0" i="0" u="none" strike="noStrike">
                          <a:solidFill>
                            <a:srgbClr val="000000"/>
                          </a:solidFill>
                          <a:latin typeface="Calibri"/>
                        </a:rPr>
                        <a:t>6</a:t>
                      </a:r>
                    </a:p>
                  </a:txBody>
                  <a:tcPr marL="2324" marR="2324" marT="2324"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6</a:t>
                      </a:r>
                    </a:p>
                  </a:txBody>
                  <a:tcPr marL="2324" marR="2324" marT="2324"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8</a:t>
                      </a:r>
                    </a:p>
                  </a:txBody>
                  <a:tcPr marL="2324" marR="2324" marT="2324" marB="0" anchor="b">
                    <a:lnL>
                      <a:noFill/>
                    </a:lnL>
                    <a:lnR>
                      <a:noFill/>
                    </a:lnR>
                    <a:lnT>
                      <a:noFill/>
                    </a:lnT>
                    <a:lnB>
                      <a:noFill/>
                    </a:lnB>
                    <a:solidFill>
                      <a:srgbClr val="92ABAF"/>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10</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FA9473"/>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a:t>
                      </a:r>
                    </a:p>
                  </a:txBody>
                  <a:tcPr marL="2324" marR="2324" marT="2324" marB="0" anchor="b">
                    <a:lnL>
                      <a:noFill/>
                    </a:lnL>
                    <a:lnR>
                      <a:noFill/>
                    </a:lnR>
                    <a:lnT>
                      <a:noFill/>
                    </a:lnT>
                    <a:lnB>
                      <a:noFill/>
                    </a:lnB>
                    <a:solidFill>
                      <a:srgbClr val="FCBF7B"/>
                    </a:solidFill>
                  </a:tcPr>
                </a:tc>
                <a:tc>
                  <a:txBody>
                    <a:bodyPr/>
                    <a:lstStyle/>
                    <a:p>
                      <a:pPr algn="r" fontAlgn="b"/>
                      <a:r>
                        <a:rPr lang="en-US" sz="300" b="0" i="0" u="none" strike="noStrike">
                          <a:solidFill>
                            <a:srgbClr val="000000"/>
                          </a:solidFill>
                          <a:latin typeface="Calibri"/>
                        </a:rPr>
                        <a:t>7</a:t>
                      </a:r>
                    </a:p>
                  </a:txBody>
                  <a:tcPr marL="2324" marR="2324" marT="2324" marB="0" anchor="b">
                    <a:lnL>
                      <a:noFill/>
                    </a:lnL>
                    <a:lnR>
                      <a:noFill/>
                    </a:lnR>
                    <a:lnT>
                      <a:noFill/>
                    </a:lnT>
                    <a:lnB>
                      <a:noFill/>
                    </a:lnB>
                    <a:solidFill>
                      <a:srgbClr val="ADBBA5"/>
                    </a:solidFill>
                  </a:tcPr>
                </a:tc>
                <a:tc>
                  <a:txBody>
                    <a:bodyPr/>
                    <a:lstStyle/>
                    <a:p>
                      <a:pPr algn="r" fontAlgn="b"/>
                      <a:r>
                        <a:rPr lang="en-US" sz="300" b="0" i="0" u="none" strike="noStrike">
                          <a:solidFill>
                            <a:srgbClr val="000000"/>
                          </a:solidFill>
                          <a:latin typeface="Calibri"/>
                        </a:rPr>
                        <a:t>9</a:t>
                      </a:r>
                    </a:p>
                  </a:txBody>
                  <a:tcPr marL="2324" marR="2324" marT="2324" marB="0" anchor="b">
                    <a:lnL>
                      <a:noFill/>
                    </a:lnL>
                    <a:lnR>
                      <a:noFill/>
                    </a:lnR>
                    <a:lnT>
                      <a:noFill/>
                    </a:lnT>
                    <a:lnB>
                      <a:noFill/>
                    </a:lnB>
                    <a:solidFill>
                      <a:srgbClr val="769BBB"/>
                    </a:solidFill>
                  </a:tcPr>
                </a:tc>
              </a:tr>
              <a:tr h="50800">
                <a:tc>
                  <a:txBody>
                    <a:bodyPr/>
                    <a:lstStyle/>
                    <a:p>
                      <a:pPr algn="l" fontAlgn="b"/>
                      <a:r>
                        <a:rPr lang="en-US" sz="300" b="0" i="0" u="none" strike="noStrike">
                          <a:solidFill>
                            <a:srgbClr val="000000"/>
                          </a:solidFill>
                          <a:latin typeface="Calibri"/>
                        </a:rPr>
                        <a:t>Method_Stroke</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3</a:t>
                      </a:r>
                    </a:p>
                  </a:txBody>
                  <a:tcPr marL="2324" marR="2324" marT="2324" marB="0" anchor="b">
                    <a:lnL>
                      <a:noFill/>
                    </a:lnL>
                    <a:lnR>
                      <a:noFill/>
                    </a:lnR>
                    <a:lnT>
                      <a:noFill/>
                    </a:lnT>
                    <a:lnB>
                      <a:noFill/>
                    </a:lnB>
                    <a:solidFill>
                      <a:srgbClr val="E2DA8F"/>
                    </a:solidFill>
                  </a:tcPr>
                </a:tc>
                <a:tc>
                  <a:txBody>
                    <a:bodyPr/>
                    <a:lstStyle/>
                    <a:p>
                      <a:pPr algn="r" fontAlgn="b"/>
                      <a:r>
                        <a:rPr lang="en-US" sz="300" b="0" i="0" u="none" strike="noStrike">
                          <a:solidFill>
                            <a:srgbClr val="000000"/>
                          </a:solidFill>
                          <a:latin typeface="Calibri"/>
                        </a:rPr>
                        <a:t>7</a:t>
                      </a:r>
                    </a:p>
                  </a:txBody>
                  <a:tcPr marL="2324" marR="2324" marT="2324" marB="0" anchor="b">
                    <a:lnL>
                      <a:noFill/>
                    </a:lnL>
                    <a:lnR>
                      <a:noFill/>
                    </a:lnR>
                    <a:lnT>
                      <a:noFill/>
                    </a:lnT>
                    <a:lnB>
                      <a:noFill/>
                    </a:lnB>
                    <a:solidFill>
                      <a:srgbClr val="95ADAE"/>
                    </a:solidFill>
                  </a:tcPr>
                </a:tc>
                <a:tc>
                  <a:txBody>
                    <a:bodyPr/>
                    <a:lstStyle/>
                    <a:p>
                      <a:pPr algn="r" fontAlgn="b"/>
                      <a:r>
                        <a:rPr lang="en-US" sz="300" b="0" i="0" u="none" strike="noStrike">
                          <a:solidFill>
                            <a:srgbClr val="000000"/>
                          </a:solidFill>
                          <a:latin typeface="Calibri"/>
                        </a:rPr>
                        <a:t>9</a:t>
                      </a:r>
                    </a:p>
                  </a:txBody>
                  <a:tcPr marL="2324" marR="2324" marT="2324" marB="0" anchor="b">
                    <a:lnL>
                      <a:noFill/>
                    </a:lnL>
                    <a:lnR>
                      <a:noFill/>
                    </a:lnR>
                    <a:lnT>
                      <a:noFill/>
                    </a:lnT>
                    <a:lnB>
                      <a:noFill/>
                    </a:lnB>
                    <a:solidFill>
                      <a:srgbClr val="6E96BE"/>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5</a:t>
                      </a:r>
                    </a:p>
                  </a:txBody>
                  <a:tcPr marL="2324" marR="2324" marT="2324" marB="0" anchor="b">
                    <a:lnL>
                      <a:noFill/>
                    </a:lnL>
                    <a:lnR>
                      <a:noFill/>
                    </a:lnR>
                    <a:lnT>
                      <a:noFill/>
                    </a:lnT>
                    <a:lnB>
                      <a:noFill/>
                    </a:lnB>
                    <a:solidFill>
                      <a:srgbClr val="BCC49F"/>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6</a:t>
                      </a:r>
                    </a:p>
                  </a:txBody>
                  <a:tcPr marL="2324" marR="2324" marT="2324" marB="0" anchor="b">
                    <a:lnL>
                      <a:noFill/>
                    </a:lnL>
                    <a:lnR>
                      <a:noFill/>
                    </a:lnR>
                    <a:lnT>
                      <a:noFill/>
                    </a:lnT>
                    <a:lnB>
                      <a:noFill/>
                    </a:lnB>
                    <a:solidFill>
                      <a:srgbClr val="A8B8A6"/>
                    </a:solidFill>
                  </a:tcPr>
                </a:tc>
                <a:tc>
                  <a:txBody>
                    <a:bodyPr/>
                    <a:lstStyle/>
                    <a:p>
                      <a:pPr algn="r" fontAlgn="b"/>
                      <a:r>
                        <a:rPr lang="en-US" sz="300" b="0" i="0" u="none" strike="noStrike">
                          <a:solidFill>
                            <a:srgbClr val="000000"/>
                          </a:solidFill>
                          <a:latin typeface="Calibri"/>
                        </a:rPr>
                        <a:t>8</a:t>
                      </a:r>
                    </a:p>
                  </a:txBody>
                  <a:tcPr marL="2324" marR="2324" marT="2324" marB="0" anchor="b">
                    <a:lnL>
                      <a:noFill/>
                    </a:lnL>
                    <a:lnR>
                      <a:noFill/>
                    </a:lnR>
                    <a:lnT>
                      <a:noFill/>
                    </a:lnT>
                    <a:lnB>
                      <a:noFill/>
                    </a:lnB>
                    <a:solidFill>
                      <a:srgbClr val="81A1B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10</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r>
              <a:tr h="50800">
                <a:tc>
                  <a:txBody>
                    <a:bodyPr/>
                    <a:lstStyle/>
                    <a:p>
                      <a:pPr algn="l" fontAlgn="b"/>
                      <a:r>
                        <a:rPr lang="en-US" sz="300" b="0" i="0" u="none" strike="noStrike">
                          <a:solidFill>
                            <a:srgbClr val="000000"/>
                          </a:solidFill>
                          <a:latin typeface="Calibri"/>
                        </a:rPr>
                        <a:t>Method_DeathCHD</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Method_DeathStroke</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Method_TimeImprove</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Weighted Mean</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22.041</a:t>
                      </a:r>
                    </a:p>
                  </a:txBody>
                  <a:tcPr marL="2324" marR="2324" marT="2324" marB="0" anchor="b">
                    <a:lnL>
                      <a:noFill/>
                    </a:lnL>
                    <a:lnR>
                      <a:noFill/>
                    </a:lnR>
                    <a:lnT>
                      <a:noFill/>
                    </a:lnT>
                    <a:lnB>
                      <a:noFill/>
                    </a:lnB>
                    <a:solidFill>
                      <a:srgbClr val="63BE7B"/>
                    </a:solidFill>
                  </a:tcPr>
                </a:tc>
                <a:tc>
                  <a:txBody>
                    <a:bodyPr/>
                    <a:lstStyle/>
                    <a:p>
                      <a:pPr algn="r" fontAlgn="b"/>
                      <a:r>
                        <a:rPr lang="en-US" sz="300" b="0" i="0" u="none" strike="noStrike">
                          <a:solidFill>
                            <a:srgbClr val="000000"/>
                          </a:solidFill>
                          <a:latin typeface="Calibri"/>
                        </a:rPr>
                        <a:t>22.561</a:t>
                      </a:r>
                    </a:p>
                  </a:txBody>
                  <a:tcPr marL="2324" marR="2324" marT="2324" marB="0" anchor="b">
                    <a:lnL>
                      <a:noFill/>
                    </a:lnL>
                    <a:lnR>
                      <a:noFill/>
                    </a:lnR>
                    <a:lnT>
                      <a:noFill/>
                    </a:lnT>
                    <a:lnB>
                      <a:noFill/>
                    </a:lnB>
                    <a:solidFill>
                      <a:srgbClr val="6BC07B"/>
                    </a:solidFill>
                  </a:tcPr>
                </a:tc>
                <a:tc>
                  <a:txBody>
                    <a:bodyPr/>
                    <a:lstStyle/>
                    <a:p>
                      <a:pPr algn="r" fontAlgn="b"/>
                      <a:r>
                        <a:rPr lang="en-US" sz="300" b="0" i="0" u="none" strike="noStrike">
                          <a:solidFill>
                            <a:srgbClr val="000000"/>
                          </a:solidFill>
                          <a:latin typeface="Calibri"/>
                        </a:rPr>
                        <a:t>23.155</a:t>
                      </a:r>
                    </a:p>
                  </a:txBody>
                  <a:tcPr marL="2324" marR="2324" marT="2324" marB="0" anchor="b">
                    <a:lnL>
                      <a:noFill/>
                    </a:lnL>
                    <a:lnR>
                      <a:noFill/>
                    </a:lnR>
                    <a:lnT>
                      <a:noFill/>
                    </a:lnT>
                    <a:lnB>
                      <a:noFill/>
                    </a:lnB>
                    <a:solidFill>
                      <a:srgbClr val="74C37C"/>
                    </a:solidFill>
                  </a:tcPr>
                </a:tc>
                <a:tc>
                  <a:txBody>
                    <a:bodyPr/>
                    <a:lstStyle/>
                    <a:p>
                      <a:pPr algn="r" fontAlgn="b"/>
                      <a:r>
                        <a:rPr lang="en-US" sz="300" b="0" i="0" u="none" strike="noStrike">
                          <a:solidFill>
                            <a:srgbClr val="000000"/>
                          </a:solidFill>
                          <a:latin typeface="Calibri"/>
                        </a:rPr>
                        <a:t>23.549</a:t>
                      </a:r>
                    </a:p>
                  </a:txBody>
                  <a:tcPr marL="2324" marR="2324" marT="2324"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25.964</a:t>
                      </a:r>
                    </a:p>
                  </a:txBody>
                  <a:tcPr marL="2324" marR="2324" marT="2324"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25.998</a:t>
                      </a:r>
                    </a:p>
                  </a:txBody>
                  <a:tcPr marL="2324" marR="2324" marT="2324"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26.143</a:t>
                      </a:r>
                    </a:p>
                  </a:txBody>
                  <a:tcPr marL="2324" marR="2324" marT="2324"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26.298</a:t>
                      </a:r>
                    </a:p>
                  </a:txBody>
                  <a:tcPr marL="2324" marR="2324" marT="2324"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26.523</a:t>
                      </a:r>
                    </a:p>
                  </a:txBody>
                  <a:tcPr marL="2324" marR="2324" marT="2324"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27.028</a:t>
                      </a:r>
                    </a:p>
                  </a:txBody>
                  <a:tcPr marL="2324" marR="2324" marT="2324"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27.142</a:t>
                      </a:r>
                    </a:p>
                  </a:txBody>
                  <a:tcPr marL="2324" marR="2324" marT="2324"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29.243</a:t>
                      </a:r>
                    </a:p>
                  </a:txBody>
                  <a:tcPr marL="2324" marR="2324" marT="2324"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31.262</a:t>
                      </a:r>
                    </a:p>
                  </a:txBody>
                  <a:tcPr marL="2324" marR="2324" marT="2324"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32.831</a:t>
                      </a:r>
                    </a:p>
                  </a:txBody>
                  <a:tcPr marL="2324" marR="2324" marT="2324"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33.92</a:t>
                      </a:r>
                    </a:p>
                  </a:txBody>
                  <a:tcPr marL="2324" marR="2324" marT="2324"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36.041</a:t>
                      </a:r>
                    </a:p>
                  </a:txBody>
                  <a:tcPr marL="2324" marR="2324" marT="2324"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37.493</a:t>
                      </a:r>
                    </a:p>
                  </a:txBody>
                  <a:tcPr marL="2324" marR="2324" marT="2324"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37.846</a:t>
                      </a:r>
                    </a:p>
                  </a:txBody>
                  <a:tcPr marL="2324" marR="2324" marT="2324"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39.159</a:t>
                      </a:r>
                    </a:p>
                  </a:txBody>
                  <a:tcPr marL="2324" marR="2324" marT="2324"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42.126</a:t>
                      </a:r>
                    </a:p>
                  </a:txBody>
                  <a:tcPr marL="2324" marR="2324" marT="2324" marB="0" anchor="b">
                    <a:lnL>
                      <a:noFill/>
                    </a:lnL>
                    <a:lnR>
                      <a:noFill/>
                    </a:lnR>
                    <a:lnT>
                      <a:noFill/>
                    </a:lnT>
                    <a:lnB>
                      <a:noFill/>
                    </a:lnB>
                    <a:solidFill>
                      <a:srgbClr val="FDB97B"/>
                    </a:solidFill>
                  </a:tcPr>
                </a:tc>
                <a:tc>
                  <a:txBody>
                    <a:bodyPr/>
                    <a:lstStyle/>
                    <a:p>
                      <a:pPr algn="r" fontAlgn="b"/>
                      <a:r>
                        <a:rPr lang="en-US" sz="300" b="0" i="0" u="none" strike="noStrike">
                          <a:solidFill>
                            <a:srgbClr val="000000"/>
                          </a:solidFill>
                          <a:latin typeface="Calibri"/>
                        </a:rPr>
                        <a:t>44.039</a:t>
                      </a:r>
                    </a:p>
                  </a:txBody>
                  <a:tcPr marL="2324" marR="2324" marT="2324" marB="0" anchor="b">
                    <a:lnL>
                      <a:noFill/>
                    </a:lnL>
                    <a:lnR>
                      <a:noFill/>
                    </a:lnR>
                    <a:lnT>
                      <a:noFill/>
                    </a:lnT>
                    <a:lnB>
                      <a:noFill/>
                    </a:lnB>
                    <a:solidFill>
                      <a:srgbClr val="FCB079"/>
                    </a:solidFill>
                  </a:tcPr>
                </a:tc>
                <a:tc>
                  <a:txBody>
                    <a:bodyPr/>
                    <a:lstStyle/>
                    <a:p>
                      <a:pPr algn="r" fontAlgn="b"/>
                      <a:r>
                        <a:rPr lang="en-US" sz="300" b="0" i="0" u="none" strike="noStrike">
                          <a:solidFill>
                            <a:srgbClr val="000000"/>
                          </a:solidFill>
                          <a:latin typeface="Calibri"/>
                        </a:rPr>
                        <a:t>45.045</a:t>
                      </a:r>
                    </a:p>
                  </a:txBody>
                  <a:tcPr marL="2324" marR="2324" marT="2324" marB="0" anchor="b">
                    <a:lnL>
                      <a:noFill/>
                    </a:lnL>
                    <a:lnR>
                      <a:noFill/>
                    </a:lnR>
                    <a:lnT>
                      <a:noFill/>
                    </a:lnT>
                    <a:lnB>
                      <a:noFill/>
                    </a:lnB>
                    <a:solidFill>
                      <a:srgbClr val="FCAB78"/>
                    </a:solidFill>
                  </a:tcPr>
                </a:tc>
                <a:tc>
                  <a:txBody>
                    <a:bodyPr/>
                    <a:lstStyle/>
                    <a:p>
                      <a:pPr algn="r" fontAlgn="b"/>
                      <a:r>
                        <a:rPr lang="en-US" sz="300" b="0" i="0" u="none" strike="noStrike">
                          <a:solidFill>
                            <a:srgbClr val="000000"/>
                          </a:solidFill>
                          <a:latin typeface="Calibri"/>
                        </a:rPr>
                        <a:t>46.083</a:t>
                      </a:r>
                    </a:p>
                  </a:txBody>
                  <a:tcPr marL="2324" marR="2324" marT="2324" marB="0" anchor="b">
                    <a:lnL>
                      <a:noFill/>
                    </a:lnL>
                    <a:lnR>
                      <a:noFill/>
                    </a:lnR>
                    <a:lnT>
                      <a:noFill/>
                    </a:lnT>
                    <a:lnB>
                      <a:noFill/>
                    </a:lnB>
                    <a:solidFill>
                      <a:srgbClr val="FCA677"/>
                    </a:solidFill>
                  </a:tcPr>
                </a:tc>
                <a:tc>
                  <a:txBody>
                    <a:bodyPr/>
                    <a:lstStyle/>
                    <a:p>
                      <a:pPr algn="r" fontAlgn="b"/>
                      <a:r>
                        <a:rPr lang="en-US" sz="300" b="0" i="0" u="none" strike="noStrike">
                          <a:solidFill>
                            <a:srgbClr val="000000"/>
                          </a:solidFill>
                          <a:latin typeface="Calibri"/>
                        </a:rPr>
                        <a:t>48.607</a:t>
                      </a:r>
                    </a:p>
                  </a:txBody>
                  <a:tcPr marL="2324" marR="2324" marT="2324" marB="0" anchor="b">
                    <a:lnL>
                      <a:noFill/>
                    </a:lnL>
                    <a:lnR>
                      <a:noFill/>
                    </a:lnR>
                    <a:lnT>
                      <a:noFill/>
                    </a:lnT>
                    <a:lnB>
                      <a:noFill/>
                    </a:lnB>
                    <a:solidFill>
                      <a:srgbClr val="FB9975"/>
                    </a:solidFill>
                  </a:tcPr>
                </a:tc>
                <a:tc>
                  <a:txBody>
                    <a:bodyPr/>
                    <a:lstStyle/>
                    <a:p>
                      <a:pPr algn="r" fontAlgn="b"/>
                      <a:r>
                        <a:rPr lang="en-US" sz="300" b="0" i="0" u="none" strike="noStrike">
                          <a:solidFill>
                            <a:srgbClr val="000000"/>
                          </a:solidFill>
                          <a:latin typeface="Calibri"/>
                        </a:rPr>
                        <a:t>51.565</a:t>
                      </a:r>
                    </a:p>
                  </a:txBody>
                  <a:tcPr marL="2324" marR="2324" marT="2324" marB="0" anchor="b">
                    <a:lnL>
                      <a:noFill/>
                    </a:lnL>
                    <a:lnR>
                      <a:noFill/>
                    </a:lnR>
                    <a:lnT>
                      <a:noFill/>
                    </a:lnT>
                    <a:lnB>
                      <a:noFill/>
                    </a:lnB>
                    <a:solidFill>
                      <a:srgbClr val="FA8A72"/>
                    </a:solidFill>
                  </a:tcPr>
                </a:tc>
                <a:tc>
                  <a:txBody>
                    <a:bodyPr/>
                    <a:lstStyle/>
                    <a:p>
                      <a:pPr algn="r" fontAlgn="b"/>
                      <a:r>
                        <a:rPr lang="en-US" sz="300" b="0" i="0" u="none" strike="noStrike" dirty="0">
                          <a:solidFill>
                            <a:srgbClr val="000000"/>
                          </a:solidFill>
                          <a:latin typeface="Calibri"/>
                        </a:rPr>
                        <a:t>58.127</a:t>
                      </a:r>
                    </a:p>
                  </a:txBody>
                  <a:tcPr marL="2324" marR="2324" marT="2324" marB="0" anchor="b">
                    <a:lnL>
                      <a:noFill/>
                    </a:lnL>
                    <a:lnR>
                      <a:noFill/>
                    </a:lnR>
                    <a:lnT>
                      <a:noFill/>
                    </a:lnT>
                    <a:lnB>
                      <a:noFill/>
                    </a:lnB>
                    <a:solidFill>
                      <a:srgbClr val="F8696B"/>
                    </a:solidFill>
                  </a:tcPr>
                </a:tc>
              </a:tr>
            </a:tbl>
          </a:graphicData>
        </a:graphic>
      </p:graphicFrame>
      <p:sp>
        <p:nvSpPr>
          <p:cNvPr id="20" name="TextBox 19"/>
          <p:cNvSpPr txBox="1"/>
          <p:nvPr/>
        </p:nvSpPr>
        <p:spPr>
          <a:xfrm>
            <a:off x="5791200" y="5816025"/>
            <a:ext cx="2667000" cy="584775"/>
          </a:xfrm>
          <a:prstGeom prst="rect">
            <a:avLst/>
          </a:prstGeom>
          <a:noFill/>
        </p:spPr>
        <p:txBody>
          <a:bodyPr wrap="square" rtlCol="0">
            <a:spAutoFit/>
          </a:bodyPr>
          <a:lstStyle/>
          <a:p>
            <a:pPr algn="ctr"/>
            <a:r>
              <a:rPr lang="en-US" sz="1600" dirty="0" smtClean="0"/>
              <a:t>Very few models without</a:t>
            </a:r>
          </a:p>
          <a:p>
            <a:pPr algn="ctr"/>
            <a:r>
              <a:rPr lang="en-US" sz="1600" b="1" dirty="0" smtClean="0"/>
              <a:t>Date Correction </a:t>
            </a:r>
            <a:r>
              <a:rPr lang="en-US" sz="1600" dirty="0" smtClean="0"/>
              <a:t>behave well</a:t>
            </a:r>
            <a:endParaRPr lang="en-US" sz="1600" dirty="0"/>
          </a:p>
        </p:txBody>
      </p:sp>
      <p:cxnSp>
        <p:nvCxnSpPr>
          <p:cNvPr id="26" name="Straight Arrow Connector 25"/>
          <p:cNvCxnSpPr>
            <a:stCxn id="20" idx="0"/>
          </p:cNvCxnSpPr>
          <p:nvPr/>
        </p:nvCxnSpPr>
        <p:spPr>
          <a:xfrm flipV="1">
            <a:off x="7124700" y="2667000"/>
            <a:ext cx="1714500" cy="3149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0"/>
          </p:cNvCxnSpPr>
          <p:nvPr/>
        </p:nvCxnSpPr>
        <p:spPr>
          <a:xfrm flipH="1" flipV="1">
            <a:off x="6553200" y="2667000"/>
            <a:ext cx="571500" cy="3149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0" idx="0"/>
          </p:cNvCxnSpPr>
          <p:nvPr/>
        </p:nvCxnSpPr>
        <p:spPr>
          <a:xfrm flipV="1">
            <a:off x="7124700" y="2667000"/>
            <a:ext cx="1409700" cy="3149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Arc 43"/>
          <p:cNvSpPr/>
          <p:nvPr/>
        </p:nvSpPr>
        <p:spPr>
          <a:xfrm rot="10800000">
            <a:off x="3657600" y="6096000"/>
            <a:ext cx="3429000" cy="457200"/>
          </a:xfrm>
          <a:prstGeom prst="arc">
            <a:avLst>
              <a:gd name="adj1" fmla="val 10856168"/>
              <a:gd name="adj2" fmla="val 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rot="10800000">
            <a:off x="4267198" y="6096000"/>
            <a:ext cx="2819401" cy="457200"/>
          </a:xfrm>
          <a:prstGeom prst="arc">
            <a:avLst>
              <a:gd name="adj1" fmla="val 10856168"/>
              <a:gd name="adj2" fmla="val 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p:cNvSpPr/>
          <p:nvPr/>
        </p:nvSpPr>
        <p:spPr>
          <a:xfrm rot="10800000">
            <a:off x="4952999" y="6096000"/>
            <a:ext cx="2133601" cy="457200"/>
          </a:xfrm>
          <a:prstGeom prst="arc">
            <a:avLst>
              <a:gd name="adj1" fmla="val 10856168"/>
              <a:gd name="adj2" fmla="val 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609600" y="5421868"/>
            <a:ext cx="5029200" cy="369332"/>
          </a:xfrm>
          <a:prstGeom prst="rect">
            <a:avLst/>
          </a:prstGeom>
          <a:noFill/>
        </p:spPr>
        <p:txBody>
          <a:bodyPr wrap="square" rtlCol="0">
            <a:spAutoFit/>
          </a:bodyPr>
          <a:lstStyle/>
          <a:p>
            <a:pPr algn="ctr"/>
            <a:r>
              <a:rPr lang="en-US" b="1" dirty="0" smtClean="0"/>
              <a:t>  Best            Model Ranking            Worst </a:t>
            </a:r>
            <a:endParaRPr lang="en-US" b="1" dirty="0"/>
          </a:p>
        </p:txBody>
      </p:sp>
      <p:cxnSp>
        <p:nvCxnSpPr>
          <p:cNvPr id="56" name="Straight Arrow Connector 55"/>
          <p:cNvCxnSpPr/>
          <p:nvPr/>
        </p:nvCxnSpPr>
        <p:spPr>
          <a:xfrm>
            <a:off x="3886200" y="5638800"/>
            <a:ext cx="533400" cy="0"/>
          </a:xfrm>
          <a:prstGeom prst="straightConnector1">
            <a:avLst/>
          </a:prstGeom>
          <a:ln w="317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828800" y="5638800"/>
            <a:ext cx="457200" cy="0"/>
          </a:xfrm>
          <a:prstGeom prst="straightConnector1">
            <a:avLst/>
          </a:prstGeom>
          <a:ln w="3175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2250133" y="3434835"/>
            <a:ext cx="4953000" cy="369332"/>
          </a:xfrm>
          <a:prstGeom prst="rect">
            <a:avLst/>
          </a:prstGeom>
          <a:noFill/>
        </p:spPr>
        <p:txBody>
          <a:bodyPr wrap="square" rtlCol="0">
            <a:spAutoFit/>
          </a:bodyPr>
          <a:lstStyle/>
          <a:p>
            <a:pPr algn="ctr"/>
            <a:r>
              <a:rPr lang="en-US" b="1" dirty="0" smtClean="0"/>
              <a:t> 8 Populations = 40 cohorts x 2</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Horizontal)">
                                      <p:cBhvr>
                                        <p:cTn id="12" dur="500"/>
                                        <p:tgtEl>
                                          <p:spTgt spid="23"/>
                                        </p:tgtEl>
                                      </p:cBhvr>
                                    </p:animEffect>
                                  </p:childTnLst>
                                </p:cTn>
                              </p:par>
                              <p:par>
                                <p:cTn id="13" presetID="16" presetClass="entr" presetSubtype="26"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Horizontal)">
                                      <p:cBhvr>
                                        <p:cTn id="15" dur="500"/>
                                        <p:tgtEl>
                                          <p:spTgt spid="31"/>
                                        </p:tgtEl>
                                      </p:cBhvr>
                                    </p:animEffect>
                                  </p:childTnLst>
                                </p:cTn>
                              </p:par>
                              <p:par>
                                <p:cTn id="16" presetID="2" presetClass="entr" presetSubtype="3"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1+#ppt_w/2"/>
                                          </p:val>
                                        </p:tav>
                                        <p:tav tm="100000">
                                          <p:val>
                                            <p:strVal val="#ppt_x"/>
                                          </p:val>
                                        </p:tav>
                                      </p:tavLst>
                                    </p:anim>
                                    <p:anim calcmode="lin" valueType="num">
                                      <p:cBhvr additive="base">
                                        <p:cTn id="19" dur="500" fill="hold"/>
                                        <p:tgtEl>
                                          <p:spTgt spid="29"/>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0-#ppt_h/2"/>
                                          </p:val>
                                        </p:tav>
                                        <p:tav tm="100000">
                                          <p:val>
                                            <p:strVal val="#ppt_y"/>
                                          </p:val>
                                        </p:tav>
                                      </p:tavLst>
                                    </p:anim>
                                  </p:childTnLst>
                                </p:cTn>
                              </p:par>
                              <p:par>
                                <p:cTn id="28" presetID="2" presetClass="entr" presetSubtype="9"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000" fill="hold"/>
                                        <p:tgtEl>
                                          <p:spTgt spid="14"/>
                                        </p:tgtEl>
                                        <p:attrNameLst>
                                          <p:attrName>ppt_x</p:attrName>
                                        </p:attrNameLst>
                                      </p:cBhvr>
                                      <p:tavLst>
                                        <p:tav tm="0">
                                          <p:val>
                                            <p:strVal val="1+#ppt_w/2"/>
                                          </p:val>
                                        </p:tav>
                                        <p:tav tm="100000">
                                          <p:val>
                                            <p:strVal val="#ppt_x"/>
                                          </p:val>
                                        </p:tav>
                                      </p:tavLst>
                                    </p:anim>
                                    <p:anim calcmode="lin" valueType="num">
                                      <p:cBhvr additive="base">
                                        <p:cTn id="37" dur="10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16" presetClass="entr" presetSubtype="26"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arn(inHorizontal)">
                                      <p:cBhvr>
                                        <p:cTn id="41" dur="500"/>
                                        <p:tgtEl>
                                          <p:spTgt spid="37"/>
                                        </p:tgtEl>
                                      </p:cBhvr>
                                    </p:animEffect>
                                  </p:childTnLst>
                                </p:cTn>
                              </p:par>
                            </p:childTnLst>
                          </p:cTn>
                        </p:par>
                        <p:par>
                          <p:cTn id="42" fill="hold">
                            <p:stCondLst>
                              <p:cond delay="1500"/>
                            </p:stCondLst>
                            <p:childTnLst>
                              <p:par>
                                <p:cTn id="43" presetID="2" presetClass="entr" presetSubtype="3"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0" presetClass="path" presetSubtype="0" accel="50000" decel="50000" fill="hold" nodeType="afterEffect">
                                  <p:stCondLst>
                                    <p:cond delay="0"/>
                                  </p:stCondLst>
                                  <p:childTnLst>
                                    <p:animMotion origin="layout" path="M 5.55112E-17 -0.53334 L 5.55112E-17 2.22222E-6 " pathEditMode="relative" rAng="0" ptsTypes="AA">
                                      <p:cBhvr>
                                        <p:cTn id="57" dur="2000" fill="hold"/>
                                        <p:tgtEl>
                                          <p:spTgt spid="19"/>
                                        </p:tgtEl>
                                        <p:attrNameLst>
                                          <p:attrName>ppt_x</p:attrName>
                                          <p:attrName>ppt_y</p:attrName>
                                        </p:attrNameLst>
                                      </p:cBhvr>
                                      <p:rCtr x="0" y="267"/>
                                    </p:animMotion>
                                  </p:childTnLst>
                                </p:cTn>
                              </p:par>
                            </p:childTnLst>
                          </p:cTn>
                        </p:par>
                        <p:par>
                          <p:cTn id="58" fill="hold">
                            <p:stCondLst>
                              <p:cond delay="2000"/>
                            </p:stCondLst>
                            <p:childTnLst>
                              <p:par>
                                <p:cTn id="59" presetID="16" presetClass="entr" presetSubtype="37"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barn(outVertical)">
                                      <p:cBhvr>
                                        <p:cTn id="61" dur="500"/>
                                        <p:tgtEl>
                                          <p:spTgt spid="54"/>
                                        </p:tgtEl>
                                      </p:cBhvr>
                                    </p:animEffect>
                                  </p:childTnLst>
                                </p:cTn>
                              </p:par>
                              <p:par>
                                <p:cTn id="62" presetID="22" presetClass="entr" presetSubtype="8"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left)">
                                      <p:cBhvr>
                                        <p:cTn id="64" dur="500"/>
                                        <p:tgtEl>
                                          <p:spTgt spid="56"/>
                                        </p:tgtEl>
                                      </p:cBhvr>
                                    </p:animEffect>
                                  </p:childTnLst>
                                </p:cTn>
                              </p:par>
                              <p:par>
                                <p:cTn id="65" presetID="22" presetClass="entr" presetSubtype="2"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right)">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80">
                                          <p:stCondLst>
                                            <p:cond delay="0"/>
                                          </p:stCondLst>
                                        </p:cTn>
                                        <p:tgtEl>
                                          <p:spTgt spid="20"/>
                                        </p:tgtEl>
                                      </p:cBhvr>
                                    </p:animEffect>
                                    <p:anim calcmode="lin" valueType="num">
                                      <p:cBhvr>
                                        <p:cTn id="7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8" dur="26">
                                          <p:stCondLst>
                                            <p:cond delay="650"/>
                                          </p:stCondLst>
                                        </p:cTn>
                                        <p:tgtEl>
                                          <p:spTgt spid="20"/>
                                        </p:tgtEl>
                                      </p:cBhvr>
                                      <p:to x="100000" y="60000"/>
                                    </p:animScale>
                                    <p:animScale>
                                      <p:cBhvr>
                                        <p:cTn id="79" dur="166" decel="50000">
                                          <p:stCondLst>
                                            <p:cond delay="676"/>
                                          </p:stCondLst>
                                        </p:cTn>
                                        <p:tgtEl>
                                          <p:spTgt spid="20"/>
                                        </p:tgtEl>
                                      </p:cBhvr>
                                      <p:to x="100000" y="100000"/>
                                    </p:animScale>
                                    <p:animScale>
                                      <p:cBhvr>
                                        <p:cTn id="80" dur="26">
                                          <p:stCondLst>
                                            <p:cond delay="1312"/>
                                          </p:stCondLst>
                                        </p:cTn>
                                        <p:tgtEl>
                                          <p:spTgt spid="20"/>
                                        </p:tgtEl>
                                      </p:cBhvr>
                                      <p:to x="100000" y="80000"/>
                                    </p:animScale>
                                    <p:animScale>
                                      <p:cBhvr>
                                        <p:cTn id="81" dur="166" decel="50000">
                                          <p:stCondLst>
                                            <p:cond delay="1338"/>
                                          </p:stCondLst>
                                        </p:cTn>
                                        <p:tgtEl>
                                          <p:spTgt spid="20"/>
                                        </p:tgtEl>
                                      </p:cBhvr>
                                      <p:to x="100000" y="100000"/>
                                    </p:animScale>
                                    <p:animScale>
                                      <p:cBhvr>
                                        <p:cTn id="82" dur="26">
                                          <p:stCondLst>
                                            <p:cond delay="1642"/>
                                          </p:stCondLst>
                                        </p:cTn>
                                        <p:tgtEl>
                                          <p:spTgt spid="20"/>
                                        </p:tgtEl>
                                      </p:cBhvr>
                                      <p:to x="100000" y="90000"/>
                                    </p:animScale>
                                    <p:animScale>
                                      <p:cBhvr>
                                        <p:cTn id="83" dur="166" decel="50000">
                                          <p:stCondLst>
                                            <p:cond delay="1668"/>
                                          </p:stCondLst>
                                        </p:cTn>
                                        <p:tgtEl>
                                          <p:spTgt spid="20"/>
                                        </p:tgtEl>
                                      </p:cBhvr>
                                      <p:to x="100000" y="100000"/>
                                    </p:animScale>
                                    <p:animScale>
                                      <p:cBhvr>
                                        <p:cTn id="84" dur="26">
                                          <p:stCondLst>
                                            <p:cond delay="1808"/>
                                          </p:stCondLst>
                                        </p:cTn>
                                        <p:tgtEl>
                                          <p:spTgt spid="20"/>
                                        </p:tgtEl>
                                      </p:cBhvr>
                                      <p:to x="100000" y="95000"/>
                                    </p:animScale>
                                    <p:animScale>
                                      <p:cBhvr>
                                        <p:cTn id="85" dur="166" decel="50000">
                                          <p:stCondLst>
                                            <p:cond delay="1834"/>
                                          </p:stCondLst>
                                        </p:cTn>
                                        <p:tgtEl>
                                          <p:spTgt spid="20"/>
                                        </p:tgtEl>
                                      </p:cBhvr>
                                      <p:to x="100000" y="100000"/>
                                    </p:animScale>
                                  </p:childTnLst>
                                </p:cTn>
                              </p:par>
                            </p:childTnLst>
                          </p:cTn>
                        </p:par>
                        <p:par>
                          <p:cTn id="86" fill="hold">
                            <p:stCondLst>
                              <p:cond delay="2000"/>
                            </p:stCondLst>
                            <p:childTnLst>
                              <p:par>
                                <p:cTn id="87" presetID="22" presetClass="entr" presetSubtype="4"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down)">
                                      <p:cBhvr>
                                        <p:cTn id="89" dur="500"/>
                                        <p:tgtEl>
                                          <p:spTgt spid="26"/>
                                        </p:tgtEl>
                                      </p:cBhvr>
                                    </p:animEffect>
                                  </p:childTnLst>
                                </p:cTn>
                              </p:par>
                              <p:par>
                                <p:cTn id="90" presetID="22" presetClass="entr" presetSubtype="4"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down)">
                                      <p:cBhvr>
                                        <p:cTn id="92" dur="500"/>
                                        <p:tgtEl>
                                          <p:spTgt spid="32"/>
                                        </p:tgtEl>
                                      </p:cBhvr>
                                    </p:animEffect>
                                  </p:childTnLst>
                                </p:cTn>
                              </p:par>
                              <p:par>
                                <p:cTn id="93" presetID="22" presetClass="entr" presetSubtype="4"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down)">
                                      <p:cBhvr>
                                        <p:cTn id="95" dur="500"/>
                                        <p:tgtEl>
                                          <p:spTgt spid="28"/>
                                        </p:tgtEl>
                                      </p:cBhvr>
                                    </p:animEffect>
                                  </p:childTnLst>
                                </p:cTn>
                              </p:par>
                            </p:childTnLst>
                          </p:cTn>
                        </p:par>
                        <p:par>
                          <p:cTn id="96" fill="hold">
                            <p:stCondLst>
                              <p:cond delay="2500"/>
                            </p:stCondLst>
                            <p:childTnLst>
                              <p:par>
                                <p:cTn id="97" presetID="22" presetClass="entr" presetSubtype="2"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wipe(right)">
                                      <p:cBhvr>
                                        <p:cTn id="99" dur="500"/>
                                        <p:tgtEl>
                                          <p:spTgt spid="47"/>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right)">
                                      <p:cBhvr>
                                        <p:cTn id="102" dur="500"/>
                                        <p:tgtEl>
                                          <p:spTgt spid="46"/>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right)">
                                      <p:cBhvr>
                                        <p:cTn id="105" dur="500"/>
                                        <p:tgtEl>
                                          <p:spTgt spid="44"/>
                                        </p:tgtEl>
                                      </p:cBhvr>
                                    </p:animEffect>
                                  </p:childTnLst>
                                </p:cTn>
                              </p:par>
                            </p:childTnLst>
                          </p:cTn>
                        </p:par>
                      </p:childTnLst>
                    </p:cTn>
                  </p:par>
                  <p:par>
                    <p:cTn id="106" fill="hold">
                      <p:stCondLst>
                        <p:cond delay="indefinite"/>
                      </p:stCondLst>
                      <p:childTnLst>
                        <p:par>
                          <p:cTn id="107" fill="hold">
                            <p:stCondLst>
                              <p:cond delay="0"/>
                            </p:stCondLst>
                            <p:childTnLst>
                              <p:par>
                                <p:cTn id="108" presetID="38" presetClass="entr" presetSubtype="0" accel="50000" fill="hold" grpId="0" nodeType="clickEffect">
                                  <p:stCondLst>
                                    <p:cond delay="0"/>
                                  </p:stCondLst>
                                  <p:iterate type="lt">
                                    <p:tmPct val="50000"/>
                                  </p:iterate>
                                  <p:childTnLst>
                                    <p:set>
                                      <p:cBhvr>
                                        <p:cTn id="109" dur="1" fill="hold">
                                          <p:stCondLst>
                                            <p:cond delay="0"/>
                                          </p:stCondLst>
                                        </p:cTn>
                                        <p:tgtEl>
                                          <p:spTgt spid="39"/>
                                        </p:tgtEl>
                                        <p:attrNameLst>
                                          <p:attrName>style.visibility</p:attrName>
                                        </p:attrNameLst>
                                      </p:cBhvr>
                                      <p:to>
                                        <p:strVal val="visible"/>
                                      </p:to>
                                    </p:set>
                                    <p:set>
                                      <p:cBhvr>
                                        <p:cTn id="110" dur="228" fill="hold">
                                          <p:stCondLst>
                                            <p:cond delay="0"/>
                                          </p:stCondLst>
                                        </p:cTn>
                                        <p:tgtEl>
                                          <p:spTgt spid="39"/>
                                        </p:tgtEl>
                                        <p:attrNameLst>
                                          <p:attrName>style.rotation</p:attrName>
                                        </p:attrNameLst>
                                      </p:cBhvr>
                                      <p:to>
                                        <p:strVal val="-45.0"/>
                                      </p:to>
                                    </p:set>
                                    <p:anim calcmode="lin" valueType="num">
                                      <p:cBhvr>
                                        <p:cTn id="111" dur="228" fill="hold">
                                          <p:stCondLst>
                                            <p:cond delay="228"/>
                                          </p:stCondLst>
                                        </p:cTn>
                                        <p:tgtEl>
                                          <p:spTgt spid="39"/>
                                        </p:tgtEl>
                                        <p:attrNameLst>
                                          <p:attrName>style.rotation</p:attrName>
                                        </p:attrNameLst>
                                      </p:cBhvr>
                                      <p:tavLst>
                                        <p:tav tm="0">
                                          <p:val>
                                            <p:fltVal val="-45"/>
                                          </p:val>
                                        </p:tav>
                                        <p:tav tm="69900">
                                          <p:val>
                                            <p:fltVal val="45"/>
                                          </p:val>
                                        </p:tav>
                                        <p:tav tm="100000">
                                          <p:val>
                                            <p:fltVal val="0"/>
                                          </p:val>
                                        </p:tav>
                                      </p:tavLst>
                                    </p:anim>
                                    <p:anim calcmode="lin" valueType="num">
                                      <p:cBhvr>
                                        <p:cTn id="112" dur="228" fill="hold">
                                          <p:stCondLst>
                                            <p:cond delay="0"/>
                                          </p:stCondLst>
                                        </p:cTn>
                                        <p:tgtEl>
                                          <p:spTgt spid="39"/>
                                        </p:tgtEl>
                                        <p:attrNameLst>
                                          <p:attrName>ppt_y</p:attrName>
                                        </p:attrNameLst>
                                      </p:cBhvr>
                                      <p:tavLst>
                                        <p:tav tm="0">
                                          <p:val>
                                            <p:strVal val="#ppt_y-1"/>
                                          </p:val>
                                        </p:tav>
                                        <p:tav tm="100000">
                                          <p:val>
                                            <p:strVal val="#ppt_y-(0.354*#ppt_w-0.172*#ppt_h)"/>
                                          </p:val>
                                        </p:tav>
                                      </p:tavLst>
                                    </p:anim>
                                    <p:anim calcmode="lin" valueType="num">
                                      <p:cBhvr>
                                        <p:cTn id="113" dur="78" decel="50000" autoRev="1" fill="hold">
                                          <p:stCondLst>
                                            <p:cond delay="228"/>
                                          </p:stCondLst>
                                        </p:cTn>
                                        <p:tgtEl>
                                          <p:spTgt spid="39"/>
                                        </p:tgtEl>
                                        <p:attrNameLst>
                                          <p:attrName>ppt_y</p:attrName>
                                        </p:attrNameLst>
                                      </p:cBhvr>
                                      <p:tavLst>
                                        <p:tav tm="0">
                                          <p:val>
                                            <p:strVal val="#ppt_y-(0.354*#ppt_w-0.172*#ppt_h)"/>
                                          </p:val>
                                        </p:tav>
                                        <p:tav tm="100000">
                                          <p:val>
                                            <p:strVal val="#ppt_y-(0.354*#ppt_w-0.172*#ppt_h)-#ppt_h/2"/>
                                          </p:val>
                                        </p:tav>
                                      </p:tavLst>
                                    </p:anim>
                                    <p:anim calcmode="lin" valueType="num">
                                      <p:cBhvr>
                                        <p:cTn id="114" dur="68" fill="hold">
                                          <p:stCondLst>
                                            <p:cond delay="432"/>
                                          </p:stCondLst>
                                        </p:cTn>
                                        <p:tgtEl>
                                          <p:spTgt spid="39"/>
                                        </p:tgtEl>
                                        <p:attrNameLst>
                                          <p:attrName>ppt_y</p:attrName>
                                        </p:attrNameLst>
                                      </p:cBhvr>
                                      <p:tavLst>
                                        <p:tav tm="0">
                                          <p:val>
                                            <p:strVal val="#ppt_y-(0.354*#ppt_w-0.172*#ppt_h)"/>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8" presetClass="entr" presetSubtype="0" accel="50000" fill="hold" grpId="0" nodeType="clickEffect">
                                  <p:stCondLst>
                                    <p:cond delay="0"/>
                                  </p:stCondLst>
                                  <p:iterate type="lt">
                                    <p:tmPct val="50000"/>
                                  </p:iterate>
                                  <p:childTnLst>
                                    <p:set>
                                      <p:cBhvr>
                                        <p:cTn id="118" dur="1" fill="hold">
                                          <p:stCondLst>
                                            <p:cond delay="0"/>
                                          </p:stCondLst>
                                        </p:cTn>
                                        <p:tgtEl>
                                          <p:spTgt spid="38"/>
                                        </p:tgtEl>
                                        <p:attrNameLst>
                                          <p:attrName>style.visibility</p:attrName>
                                        </p:attrNameLst>
                                      </p:cBhvr>
                                      <p:to>
                                        <p:strVal val="visible"/>
                                      </p:to>
                                    </p:set>
                                    <p:set>
                                      <p:cBhvr>
                                        <p:cTn id="119" dur="228" fill="hold">
                                          <p:stCondLst>
                                            <p:cond delay="0"/>
                                          </p:stCondLst>
                                        </p:cTn>
                                        <p:tgtEl>
                                          <p:spTgt spid="38"/>
                                        </p:tgtEl>
                                        <p:attrNameLst>
                                          <p:attrName>style.rotation</p:attrName>
                                        </p:attrNameLst>
                                      </p:cBhvr>
                                      <p:to>
                                        <p:strVal val="-45.0"/>
                                      </p:to>
                                    </p:set>
                                    <p:anim calcmode="lin" valueType="num">
                                      <p:cBhvr>
                                        <p:cTn id="120" dur="228" fill="hold">
                                          <p:stCondLst>
                                            <p:cond delay="228"/>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21" dur="228"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22" dur="78" decel="50000" autoRev="1" fill="hold">
                                          <p:stCondLst>
                                            <p:cond delay="228"/>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23"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5" grpId="0"/>
      <p:bldP spid="17" grpId="0"/>
      <p:bldP spid="39" grpId="0"/>
      <p:bldP spid="38" grpId="0"/>
      <p:bldP spid="29" grpId="0"/>
      <p:bldP spid="30" grpId="0"/>
      <p:bldP spid="20" grpId="0"/>
      <p:bldP spid="44" grpId="0" animBg="1"/>
      <p:bldP spid="46" grpId="0" animBg="1"/>
      <p:bldP spid="47" grpId="0" animBg="1"/>
      <p:bldP spid="5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Multiple Data Sources</a:t>
            </a:r>
          </a:p>
          <a:p>
            <a:r>
              <a:rPr lang="en-US" dirty="0" smtClean="0"/>
              <a:t>Human Error</a:t>
            </a:r>
          </a:p>
          <a:p>
            <a:r>
              <a:rPr lang="en-US" dirty="0" smtClean="0"/>
              <a:t>Incompatible information</a:t>
            </a:r>
          </a:p>
          <a:p>
            <a:r>
              <a:rPr lang="en-US" dirty="0" smtClean="0"/>
              <a:t>Random information</a:t>
            </a:r>
          </a:p>
          <a:p>
            <a:r>
              <a:rPr lang="en-US" dirty="0" smtClean="0"/>
              <a:t>Missing information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 Quality Control</a:t>
            </a:r>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931808" y="1371600"/>
            <a:ext cx="7221592" cy="4986337"/>
          </a:xfrm>
          <a:prstGeom prst="rect">
            <a:avLst/>
          </a:prstGeom>
          <a:noFill/>
          <a:ln w="9525">
            <a:noFill/>
            <a:miter lim="800000"/>
            <a:headEnd/>
            <a:tailEnd/>
          </a:ln>
          <a:effectLst/>
        </p:spPr>
      </p:pic>
      <p:graphicFrame>
        <p:nvGraphicFramePr>
          <p:cNvPr id="5" name="Content Placeholder 7"/>
          <p:cNvGraphicFramePr>
            <a:graphicFrameLocks/>
          </p:cNvGraphicFramePr>
          <p:nvPr/>
        </p:nvGraphicFramePr>
        <p:xfrm>
          <a:off x="5351408" y="1676400"/>
          <a:ext cx="1371600" cy="731520"/>
        </p:xfrm>
        <a:graphic>
          <a:graphicData uri="http://schemas.openxmlformats.org/drawingml/2006/table">
            <a:tbl>
              <a:tblPr/>
              <a:tblGrid>
                <a:gridCol w="228600"/>
                <a:gridCol w="228600"/>
                <a:gridCol w="228600"/>
                <a:gridCol w="228600"/>
                <a:gridCol w="228600"/>
                <a:gridCol w="228600"/>
              </a:tblGrid>
              <a:tr h="0">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graphicFrame>
        <p:nvGraphicFramePr>
          <p:cNvPr id="6" name="Content Placeholder 7"/>
          <p:cNvGraphicFramePr>
            <a:graphicFrameLocks/>
          </p:cNvGraphicFramePr>
          <p:nvPr/>
        </p:nvGraphicFramePr>
        <p:xfrm>
          <a:off x="3505200" y="3048000"/>
          <a:ext cx="1371600" cy="731520"/>
        </p:xfrm>
        <a:graphic>
          <a:graphicData uri="http://schemas.openxmlformats.org/drawingml/2006/table">
            <a:tbl>
              <a:tblPr/>
              <a:tblGrid>
                <a:gridCol w="228600"/>
                <a:gridCol w="228600"/>
                <a:gridCol w="228600"/>
                <a:gridCol w="228600"/>
                <a:gridCol w="228600"/>
                <a:gridCol w="228600"/>
              </a:tblGrid>
              <a:tr h="0">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r h="0">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r h="0">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r h="0">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5334000" y="1828800"/>
            <a:ext cx="1339406" cy="369332"/>
          </a:xfrm>
          <a:prstGeom prst="rect">
            <a:avLst/>
          </a:prstGeom>
          <a:noFill/>
        </p:spPr>
        <p:txBody>
          <a:bodyPr wrap="none" rtlCol="0">
            <a:spAutoFit/>
          </a:bodyPr>
          <a:lstStyle/>
          <a:p>
            <a:r>
              <a:rPr lang="en-US" dirty="0" smtClean="0"/>
              <a:t>spreadsheet</a:t>
            </a:r>
            <a:endParaRPr lang="en-US" dirty="0"/>
          </a:p>
        </p:txBody>
      </p:sp>
      <p:sp>
        <p:nvSpPr>
          <p:cNvPr id="8" name="TextBox 7"/>
          <p:cNvSpPr txBox="1"/>
          <p:nvPr/>
        </p:nvSpPr>
        <p:spPr>
          <a:xfrm>
            <a:off x="3461194" y="3212068"/>
            <a:ext cx="1339406" cy="369332"/>
          </a:xfrm>
          <a:prstGeom prst="rect">
            <a:avLst/>
          </a:prstGeom>
          <a:noFill/>
        </p:spPr>
        <p:txBody>
          <a:bodyPr wrap="none" rtlCol="0">
            <a:spAutoFit/>
          </a:bodyPr>
          <a:lstStyle/>
          <a:p>
            <a:r>
              <a:rPr lang="en-US" dirty="0" smtClean="0"/>
              <a:t>spreadsheet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INSPYRED MIST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INSPYRED MIST can regenerate mock populations from Table 1 in clinical trials</a:t>
            </a:r>
          </a:p>
          <a:p>
            <a:endParaRPr lang="en-US" dirty="0" smtClean="0"/>
          </a:p>
          <a:p>
            <a:endParaRPr lang="en-US" dirty="0" smtClean="0"/>
          </a:p>
          <a:p>
            <a:endParaRPr lang="en-US" dirty="0" smtClean="0"/>
          </a:p>
          <a:p>
            <a:endParaRPr lang="en-US" dirty="0" smtClean="0"/>
          </a:p>
          <a:p>
            <a:endParaRPr lang="en-US" dirty="0" smtClean="0"/>
          </a:p>
          <a:p>
            <a:r>
              <a:rPr lang="en-US" dirty="0" smtClean="0"/>
              <a:t>Only publicly available summary data is used</a:t>
            </a:r>
          </a:p>
          <a:p>
            <a:r>
              <a:rPr lang="en-US" dirty="0" smtClean="0"/>
              <a:t>No need to have access to restricted data</a:t>
            </a:r>
          </a:p>
          <a:p>
            <a:pPr>
              <a:buNone/>
            </a:pPr>
            <a:endParaRPr lang="en-US" dirty="0" smtClean="0">
              <a:solidFill>
                <a:srgbClr val="7030A0"/>
              </a:solidFill>
            </a:endParaRPr>
          </a:p>
        </p:txBody>
      </p:sp>
      <p:sp>
        <p:nvSpPr>
          <p:cNvPr id="4" name="Cloud Callout 3"/>
          <p:cNvSpPr/>
          <p:nvPr/>
        </p:nvSpPr>
        <p:spPr>
          <a:xfrm>
            <a:off x="228600" y="3429000"/>
            <a:ext cx="3962400" cy="1600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p>
          <a:p>
            <a:pPr algn="ctr"/>
            <a:r>
              <a:rPr lang="en-US" b="1" dirty="0" err="1" smtClean="0">
                <a:solidFill>
                  <a:schemeClr val="tx1"/>
                </a:solidFill>
              </a:rPr>
              <a:t>MIcro</a:t>
            </a:r>
            <a:r>
              <a:rPr lang="en-US" b="1" dirty="0" smtClean="0">
                <a:solidFill>
                  <a:schemeClr val="tx1"/>
                </a:solidFill>
              </a:rPr>
              <a:t> Simulation Tool</a:t>
            </a:r>
          </a:p>
          <a:p>
            <a:pPr algn="ctr"/>
            <a:endParaRPr lang="en-US" dirty="0" smtClean="0">
              <a:solidFill>
                <a:schemeClr val="tx1"/>
              </a:solidFill>
            </a:endParaRPr>
          </a:p>
        </p:txBody>
      </p:sp>
      <p:sp>
        <p:nvSpPr>
          <p:cNvPr id="5" name="Cloud Callout 4"/>
          <p:cNvSpPr/>
          <p:nvPr/>
        </p:nvSpPr>
        <p:spPr>
          <a:xfrm>
            <a:off x="2133600" y="2514600"/>
            <a:ext cx="4114800" cy="1295400"/>
          </a:xfrm>
          <a:prstGeom prst="cloudCallout">
            <a:avLst>
              <a:gd name="adj1" fmla="val -22059"/>
              <a:gd name="adj2" fmla="val 70365"/>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INSPYRED  </a:t>
            </a:r>
          </a:p>
          <a:p>
            <a:pPr algn="ctr"/>
            <a:r>
              <a:rPr lang="en-US" b="1" dirty="0" smtClean="0">
                <a:solidFill>
                  <a:schemeClr val="tx1"/>
                </a:solidFill>
              </a:rPr>
              <a:t>Bio Inspired Computation</a:t>
            </a:r>
          </a:p>
          <a:p>
            <a:pPr algn="ctr"/>
            <a:endParaRPr lang="en-US" b="1" dirty="0" smtClean="0">
              <a:solidFill>
                <a:schemeClr val="tx1"/>
              </a:solidFill>
            </a:endParaRPr>
          </a:p>
        </p:txBody>
      </p:sp>
      <p:sp>
        <p:nvSpPr>
          <p:cNvPr id="7" name="Vertical Scroll 6"/>
          <p:cNvSpPr/>
          <p:nvPr/>
        </p:nvSpPr>
        <p:spPr>
          <a:xfrm>
            <a:off x="6096000" y="2743200"/>
            <a:ext cx="2590800" cy="2057400"/>
          </a:xfrm>
          <a:prstGeom prst="verticalScroll">
            <a:avLst>
              <a:gd name="adj" fmla="val 1875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Table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8" name="Smiley Face 7"/>
          <p:cNvSpPr/>
          <p:nvPr/>
        </p:nvSpPr>
        <p:spPr>
          <a:xfrm>
            <a:off x="6858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miley Face 8"/>
          <p:cNvSpPr/>
          <p:nvPr/>
        </p:nvSpPr>
        <p:spPr>
          <a:xfrm>
            <a:off x="7010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716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7315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miley Face 11"/>
          <p:cNvSpPr/>
          <p:nvPr/>
        </p:nvSpPr>
        <p:spPr>
          <a:xfrm>
            <a:off x="7467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miley Face 12"/>
          <p:cNvSpPr/>
          <p:nvPr/>
        </p:nvSpPr>
        <p:spPr>
          <a:xfrm>
            <a:off x="6934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Smiley Face 13"/>
          <p:cNvSpPr/>
          <p:nvPr/>
        </p:nvSpPr>
        <p:spPr>
          <a:xfrm>
            <a:off x="7086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723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7391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miley Face 16"/>
          <p:cNvSpPr/>
          <p:nvPr/>
        </p:nvSpPr>
        <p:spPr>
          <a:xfrm>
            <a:off x="7543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70104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7162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731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7467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762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7086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7239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739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754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769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71628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Smiley Face 28"/>
          <p:cNvSpPr/>
          <p:nvPr/>
        </p:nvSpPr>
        <p:spPr>
          <a:xfrm>
            <a:off x="73152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Smiley Face 29"/>
          <p:cNvSpPr/>
          <p:nvPr/>
        </p:nvSpPr>
        <p:spPr>
          <a:xfrm>
            <a:off x="746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Smiley Face 30"/>
          <p:cNvSpPr/>
          <p:nvPr/>
        </p:nvSpPr>
        <p:spPr>
          <a:xfrm>
            <a:off x="762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Smiley Face 31"/>
          <p:cNvSpPr/>
          <p:nvPr/>
        </p:nvSpPr>
        <p:spPr>
          <a:xfrm>
            <a:off x="777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Smiley Face 32"/>
          <p:cNvSpPr/>
          <p:nvPr/>
        </p:nvSpPr>
        <p:spPr>
          <a:xfrm>
            <a:off x="762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Smiley Face 33"/>
          <p:cNvSpPr/>
          <p:nvPr/>
        </p:nvSpPr>
        <p:spPr>
          <a:xfrm>
            <a:off x="754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Smiley Face 34"/>
          <p:cNvSpPr/>
          <p:nvPr/>
        </p:nvSpPr>
        <p:spPr>
          <a:xfrm>
            <a:off x="769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Smiley Face 35"/>
          <p:cNvSpPr/>
          <p:nvPr/>
        </p:nvSpPr>
        <p:spPr>
          <a:xfrm>
            <a:off x="746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Smiley Face 36"/>
          <p:cNvSpPr/>
          <p:nvPr/>
        </p:nvSpPr>
        <p:spPr>
          <a:xfrm>
            <a:off x="762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Smiley Face 37"/>
          <p:cNvSpPr/>
          <p:nvPr/>
        </p:nvSpPr>
        <p:spPr>
          <a:xfrm>
            <a:off x="777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ight Arrow 38"/>
          <p:cNvSpPr/>
          <p:nvPr/>
        </p:nvSpPr>
        <p:spPr>
          <a:xfrm>
            <a:off x="4343400" y="3733800"/>
            <a:ext cx="2057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Generate</a:t>
            </a:r>
            <a:endParaRPr lang="en-US" dirty="0"/>
          </a:p>
        </p:txBody>
      </p:sp>
      <p:sp>
        <p:nvSpPr>
          <p:cNvPr id="41" name="Rectangle 40"/>
          <p:cNvSpPr/>
          <p:nvPr/>
        </p:nvSpPr>
        <p:spPr>
          <a:xfrm>
            <a:off x="3124200" y="3276600"/>
            <a:ext cx="1810560" cy="369332"/>
          </a:xfrm>
          <a:prstGeom prst="rect">
            <a:avLst/>
          </a:prstGeom>
        </p:spPr>
        <p:txBody>
          <a:bodyPr wrap="none">
            <a:spAutoFit/>
          </a:bodyPr>
          <a:lstStyle/>
          <a:p>
            <a:r>
              <a:rPr lang="en-US" dirty="0" smtClean="0"/>
              <a:t> by Aaron </a:t>
            </a:r>
            <a:r>
              <a:rPr lang="en-US" dirty="0" smtClean="0"/>
              <a:t>Garrett</a:t>
            </a:r>
            <a:endParaRPr lang="en-US" dirty="0"/>
          </a:p>
        </p:txBody>
      </p:sp>
      <p:sp>
        <p:nvSpPr>
          <p:cNvPr id="42" name="Rectangle 41"/>
          <p:cNvSpPr/>
          <p:nvPr/>
        </p:nvSpPr>
        <p:spPr>
          <a:xfrm>
            <a:off x="1203983" y="4355068"/>
            <a:ext cx="1691617" cy="369332"/>
          </a:xfrm>
          <a:prstGeom prst="rect">
            <a:avLst/>
          </a:prstGeom>
        </p:spPr>
        <p:txBody>
          <a:bodyPr wrap="none">
            <a:spAutoFit/>
          </a:bodyPr>
          <a:lstStyle/>
          <a:p>
            <a:r>
              <a:rPr lang="en-US" dirty="0" smtClean="0"/>
              <a:t>b</a:t>
            </a:r>
            <a:r>
              <a:rPr lang="en-US" dirty="0" smtClean="0"/>
              <a:t>y Jacob </a:t>
            </a:r>
            <a:r>
              <a:rPr lang="en-US" dirty="0" err="1" smtClean="0"/>
              <a:t>Barhak</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U-Turn Arrow 157"/>
          <p:cNvSpPr/>
          <p:nvPr/>
        </p:nvSpPr>
        <p:spPr>
          <a:xfrm rot="16200000" flipH="1">
            <a:off x="114301" y="43053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fontScale="90000"/>
          </a:bodyPr>
          <a:lstStyle/>
          <a:p>
            <a:r>
              <a:rPr lang="en-US" dirty="0" smtClean="0"/>
              <a:t>INSPYRED Evolutionary Computation</a:t>
            </a:r>
            <a:endParaRPr lang="en-US" dirty="0"/>
          </a:p>
        </p:txBody>
      </p:sp>
      <p:sp>
        <p:nvSpPr>
          <p:cNvPr id="3" name="Content Placeholder 2"/>
          <p:cNvSpPr>
            <a:spLocks noGrp="1"/>
          </p:cNvSpPr>
          <p:nvPr>
            <p:ph idx="1"/>
          </p:nvPr>
        </p:nvSpPr>
        <p:spPr>
          <a:xfrm>
            <a:off x="381001" y="1600200"/>
            <a:ext cx="8229600" cy="4525963"/>
          </a:xfrm>
        </p:spPr>
        <p:txBody>
          <a:bodyPr>
            <a:normAutofit/>
          </a:bodyPr>
          <a:lstStyle/>
          <a:p>
            <a:endParaRPr lang="en-US" dirty="0" smtClean="0"/>
          </a:p>
          <a:p>
            <a:endParaRPr lang="en-US" dirty="0" smtClean="0">
              <a:solidFill>
                <a:srgbClr val="7030A0"/>
              </a:solidFill>
            </a:endParaRPr>
          </a:p>
          <a:p>
            <a:pPr>
              <a:buNone/>
            </a:pPr>
            <a:endParaRPr lang="en-US" dirty="0" smtClean="0"/>
          </a:p>
        </p:txBody>
      </p:sp>
      <p:grpSp>
        <p:nvGrpSpPr>
          <p:cNvPr id="268" name="Group 267"/>
          <p:cNvGrpSpPr/>
          <p:nvPr/>
        </p:nvGrpSpPr>
        <p:grpSpPr>
          <a:xfrm>
            <a:off x="533401" y="1600200"/>
            <a:ext cx="1143000" cy="838200"/>
            <a:chOff x="609600" y="1600200"/>
            <a:chExt cx="1143000" cy="838200"/>
          </a:xfrm>
        </p:grpSpPr>
        <p:sp>
          <p:nvSpPr>
            <p:cNvPr id="4" name="Smiley Face 3"/>
            <p:cNvSpPr/>
            <p:nvPr/>
          </p:nvSpPr>
          <p:spPr>
            <a:xfrm>
              <a:off x="609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miley Face 4"/>
            <p:cNvSpPr/>
            <p:nvPr/>
          </p:nvSpPr>
          <p:spPr>
            <a:xfrm>
              <a:off x="76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miley Face 5"/>
            <p:cNvSpPr/>
            <p:nvPr/>
          </p:nvSpPr>
          <p:spPr>
            <a:xfrm>
              <a:off x="91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miley Face 6"/>
            <p:cNvSpPr/>
            <p:nvPr/>
          </p:nvSpPr>
          <p:spPr>
            <a:xfrm>
              <a:off x="106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Smiley Face 7"/>
            <p:cNvSpPr/>
            <p:nvPr/>
          </p:nvSpPr>
          <p:spPr>
            <a:xfrm>
              <a:off x="121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miley Face 8"/>
            <p:cNvSpPr/>
            <p:nvPr/>
          </p:nvSpPr>
          <p:spPr>
            <a:xfrm>
              <a:off x="685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83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9906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miley Face 11"/>
            <p:cNvSpPr/>
            <p:nvPr/>
          </p:nvSpPr>
          <p:spPr>
            <a:xfrm>
              <a:off x="11430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miley Face 12"/>
            <p:cNvSpPr/>
            <p:nvPr/>
          </p:nvSpPr>
          <p:spPr>
            <a:xfrm>
              <a:off x="1295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Smiley Face 13"/>
            <p:cNvSpPr/>
            <p:nvPr/>
          </p:nvSpPr>
          <p:spPr>
            <a:xfrm>
              <a:off x="762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91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10668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miley Face 16"/>
            <p:cNvSpPr/>
            <p:nvPr/>
          </p:nvSpPr>
          <p:spPr>
            <a:xfrm>
              <a:off x="12192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1371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838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99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11430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12954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1447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914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106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1219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1371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1524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3" name="Group 252"/>
          <p:cNvGrpSpPr/>
          <p:nvPr/>
        </p:nvGrpSpPr>
        <p:grpSpPr>
          <a:xfrm>
            <a:off x="3200401" y="1600200"/>
            <a:ext cx="1143000" cy="838200"/>
            <a:chOff x="3276600" y="1600200"/>
            <a:chExt cx="1143000" cy="838200"/>
          </a:xfrm>
        </p:grpSpPr>
        <p:sp>
          <p:nvSpPr>
            <p:cNvPr id="54" name="Smiley Face 53"/>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Smiley Face 5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Smiley Face 62"/>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Smiley Face 63"/>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Smiley Face 67"/>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Smiley Face 68"/>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Smiley Face 72"/>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Smiley Face 73"/>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Smiley Face 74"/>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Smiley Face 75"/>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Smiley Face 76"/>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Smiley Face 77"/>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4" name="Group 253"/>
          <p:cNvGrpSpPr/>
          <p:nvPr/>
        </p:nvGrpSpPr>
        <p:grpSpPr>
          <a:xfrm>
            <a:off x="4495801" y="1600200"/>
            <a:ext cx="1143000" cy="838200"/>
            <a:chOff x="4572000" y="1600200"/>
            <a:chExt cx="1143000" cy="838200"/>
          </a:xfrm>
        </p:grpSpPr>
        <p:sp>
          <p:nvSpPr>
            <p:cNvPr id="79" name="Smiley Face 78"/>
            <p:cNvSpPr/>
            <p:nvPr/>
          </p:nvSpPr>
          <p:spPr>
            <a:xfrm>
              <a:off x="457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Smiley Face 79"/>
            <p:cNvSpPr/>
            <p:nvPr/>
          </p:nvSpPr>
          <p:spPr>
            <a:xfrm>
              <a:off x="472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Smiley Face 80"/>
            <p:cNvSpPr/>
            <p:nvPr/>
          </p:nvSpPr>
          <p:spPr>
            <a:xfrm>
              <a:off x="487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Smiley Face 81"/>
            <p:cNvSpPr/>
            <p:nvPr/>
          </p:nvSpPr>
          <p:spPr>
            <a:xfrm>
              <a:off x="502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Smiley Face 82"/>
            <p:cNvSpPr/>
            <p:nvPr/>
          </p:nvSpPr>
          <p:spPr>
            <a:xfrm>
              <a:off x="5181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Smiley Face 83"/>
            <p:cNvSpPr/>
            <p:nvPr/>
          </p:nvSpPr>
          <p:spPr>
            <a:xfrm>
              <a:off x="464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Smiley Face 87"/>
            <p:cNvSpPr/>
            <p:nvPr/>
          </p:nvSpPr>
          <p:spPr>
            <a:xfrm>
              <a:off x="5257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Smiley Face 88"/>
            <p:cNvSpPr/>
            <p:nvPr/>
          </p:nvSpPr>
          <p:spPr>
            <a:xfrm>
              <a:off x="472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Smiley Face 92"/>
            <p:cNvSpPr/>
            <p:nvPr/>
          </p:nvSpPr>
          <p:spPr>
            <a:xfrm>
              <a:off x="5334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Smiley Face 93"/>
            <p:cNvSpPr/>
            <p:nvPr/>
          </p:nvSpPr>
          <p:spPr>
            <a:xfrm>
              <a:off x="480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Smiley Face 97"/>
            <p:cNvSpPr/>
            <p:nvPr/>
          </p:nvSpPr>
          <p:spPr>
            <a:xfrm>
              <a:off x="5410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Smiley Face 98"/>
            <p:cNvSpPr/>
            <p:nvPr/>
          </p:nvSpPr>
          <p:spPr>
            <a:xfrm>
              <a:off x="487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Smiley Face 102"/>
            <p:cNvSpPr/>
            <p:nvPr/>
          </p:nvSpPr>
          <p:spPr>
            <a:xfrm>
              <a:off x="5486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5" name="Group 254"/>
          <p:cNvGrpSpPr/>
          <p:nvPr/>
        </p:nvGrpSpPr>
        <p:grpSpPr>
          <a:xfrm>
            <a:off x="5791201" y="1600200"/>
            <a:ext cx="1143000" cy="838200"/>
            <a:chOff x="5867400" y="1600200"/>
            <a:chExt cx="1143000" cy="838200"/>
          </a:xfrm>
        </p:grpSpPr>
        <p:sp>
          <p:nvSpPr>
            <p:cNvPr id="104" name="Smiley Face 103"/>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Smiley Face 104"/>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Smiley Face 105"/>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Smiley Face 106"/>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Smiley Face 107"/>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Smiley Face 112"/>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Smiley Face 117"/>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Smiley Face 122"/>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Smiley Face 123"/>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Smiley Face 124"/>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Smiley Face 125"/>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Smiley Face 126"/>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Smiley Face 127"/>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6" name="Group 255"/>
          <p:cNvGrpSpPr/>
          <p:nvPr/>
        </p:nvGrpSpPr>
        <p:grpSpPr>
          <a:xfrm>
            <a:off x="7086601" y="1600200"/>
            <a:ext cx="1143000" cy="838200"/>
            <a:chOff x="7162800" y="1600200"/>
            <a:chExt cx="1143000" cy="838200"/>
          </a:xfrm>
        </p:grpSpPr>
        <p:sp>
          <p:nvSpPr>
            <p:cNvPr id="129" name="Smiley Face 128"/>
            <p:cNvSpPr/>
            <p:nvPr/>
          </p:nvSpPr>
          <p:spPr>
            <a:xfrm>
              <a:off x="7162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Smiley Face 132"/>
            <p:cNvSpPr/>
            <p:nvPr/>
          </p:nvSpPr>
          <p:spPr>
            <a:xfrm>
              <a:off x="7772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Smiley Face 134"/>
            <p:cNvSpPr/>
            <p:nvPr/>
          </p:nvSpPr>
          <p:spPr>
            <a:xfrm>
              <a:off x="7391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Smiley Face 135"/>
            <p:cNvSpPr/>
            <p:nvPr/>
          </p:nvSpPr>
          <p:spPr>
            <a:xfrm>
              <a:off x="7543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Smiley Face 136"/>
            <p:cNvSpPr/>
            <p:nvPr/>
          </p:nvSpPr>
          <p:spPr>
            <a:xfrm>
              <a:off x="7696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Smiley Face 139"/>
            <p:cNvSpPr/>
            <p:nvPr/>
          </p:nvSpPr>
          <p:spPr>
            <a:xfrm>
              <a:off x="7467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Smiley Face 140"/>
            <p:cNvSpPr/>
            <p:nvPr/>
          </p:nvSpPr>
          <p:spPr>
            <a:xfrm>
              <a:off x="7620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Smiley Face 141"/>
            <p:cNvSpPr/>
            <p:nvPr/>
          </p:nvSpPr>
          <p:spPr>
            <a:xfrm>
              <a:off x="7772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Smiley Face 144"/>
            <p:cNvSpPr/>
            <p:nvPr/>
          </p:nvSpPr>
          <p:spPr>
            <a:xfrm>
              <a:off x="7543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Smiley Face 145"/>
            <p:cNvSpPr/>
            <p:nvPr/>
          </p:nvSpPr>
          <p:spPr>
            <a:xfrm>
              <a:off x="7696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Smiley Face 146"/>
            <p:cNvSpPr/>
            <p:nvPr/>
          </p:nvSpPr>
          <p:spPr>
            <a:xfrm>
              <a:off x="7848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Smiley Face 148"/>
            <p:cNvSpPr/>
            <p:nvPr/>
          </p:nvSpPr>
          <p:spPr>
            <a:xfrm>
              <a:off x="7467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Smiley Face 152"/>
            <p:cNvSpPr/>
            <p:nvPr/>
          </p:nvSpPr>
          <p:spPr>
            <a:xfrm>
              <a:off x="8077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0" name="Right Arrow 179"/>
          <p:cNvSpPr/>
          <p:nvPr/>
        </p:nvSpPr>
        <p:spPr>
          <a:xfrm>
            <a:off x="1752601" y="1600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Generator</a:t>
            </a:r>
            <a:endParaRPr lang="en-US" sz="1600" dirty="0">
              <a:solidFill>
                <a:schemeClr val="tx1"/>
              </a:solidFill>
            </a:endParaRPr>
          </a:p>
        </p:txBody>
      </p:sp>
      <p:sp>
        <p:nvSpPr>
          <p:cNvPr id="182" name="Right Arrow 181"/>
          <p:cNvSpPr/>
          <p:nvPr/>
        </p:nvSpPr>
        <p:spPr>
          <a:xfrm>
            <a:off x="1752601" y="2362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Evaluator</a:t>
            </a:r>
            <a:endParaRPr lang="en-US" sz="1600" dirty="0">
              <a:solidFill>
                <a:schemeClr val="tx1"/>
              </a:solidFill>
            </a:endParaRPr>
          </a:p>
        </p:txBody>
      </p:sp>
      <p:sp>
        <p:nvSpPr>
          <p:cNvPr id="184" name="Oval Callout 183"/>
          <p:cNvSpPr/>
          <p:nvPr/>
        </p:nvSpPr>
        <p:spPr>
          <a:xfrm>
            <a:off x="3429001" y="2514600"/>
            <a:ext cx="838200" cy="533400"/>
          </a:xfrm>
          <a:prstGeom prst="wedgeEllipseCallout">
            <a:avLst>
              <a:gd name="adj1" fmla="val -558"/>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3.1</a:t>
            </a:r>
            <a:endParaRPr lang="en-US" b="1" dirty="0">
              <a:solidFill>
                <a:srgbClr val="FF0000"/>
              </a:solidFill>
            </a:endParaRPr>
          </a:p>
        </p:txBody>
      </p:sp>
      <p:sp>
        <p:nvSpPr>
          <p:cNvPr id="185" name="Oval Callout 184"/>
          <p:cNvSpPr/>
          <p:nvPr/>
        </p:nvSpPr>
        <p:spPr>
          <a:xfrm>
            <a:off x="4724401" y="2514600"/>
            <a:ext cx="838200" cy="533400"/>
          </a:xfrm>
          <a:prstGeom prst="wedgeEllipseCallout">
            <a:avLst>
              <a:gd name="adj1" fmla="val -3588"/>
              <a:gd name="adj2" fmla="val -99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7.5</a:t>
            </a:r>
            <a:endParaRPr lang="en-US" b="1" dirty="0">
              <a:solidFill>
                <a:srgbClr val="FF0000"/>
              </a:solidFill>
            </a:endParaRPr>
          </a:p>
        </p:txBody>
      </p:sp>
      <p:sp>
        <p:nvSpPr>
          <p:cNvPr id="186" name="Oval Callout 185"/>
          <p:cNvSpPr/>
          <p:nvPr/>
        </p:nvSpPr>
        <p:spPr>
          <a:xfrm>
            <a:off x="6096001" y="2514600"/>
            <a:ext cx="838200" cy="533400"/>
          </a:xfrm>
          <a:prstGeom prst="wedgeEllipseCallout">
            <a:avLst>
              <a:gd name="adj1" fmla="val 2472"/>
              <a:gd name="adj2" fmla="val -170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4.2</a:t>
            </a:r>
            <a:endParaRPr lang="en-US" b="1" dirty="0">
              <a:solidFill>
                <a:srgbClr val="FF0000"/>
              </a:solidFill>
            </a:endParaRPr>
          </a:p>
        </p:txBody>
      </p:sp>
      <p:sp>
        <p:nvSpPr>
          <p:cNvPr id="187" name="Oval Callout 186"/>
          <p:cNvSpPr/>
          <p:nvPr/>
        </p:nvSpPr>
        <p:spPr>
          <a:xfrm>
            <a:off x="7315201" y="2514600"/>
            <a:ext cx="838200" cy="533400"/>
          </a:xfrm>
          <a:prstGeom prst="wedgeEllipseCallout">
            <a:avLst>
              <a:gd name="adj1" fmla="val 3987"/>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5.2</a:t>
            </a:r>
            <a:endParaRPr lang="en-US" b="1" dirty="0">
              <a:solidFill>
                <a:srgbClr val="FF0000"/>
              </a:solidFill>
            </a:endParaRPr>
          </a:p>
        </p:txBody>
      </p:sp>
      <p:sp>
        <p:nvSpPr>
          <p:cNvPr id="188" name="Right Arrow 187"/>
          <p:cNvSpPr/>
          <p:nvPr/>
        </p:nvSpPr>
        <p:spPr>
          <a:xfrm>
            <a:off x="1752601" y="3124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Selector</a:t>
            </a:r>
            <a:endParaRPr lang="en-US" sz="1600" dirty="0">
              <a:solidFill>
                <a:schemeClr val="tx1"/>
              </a:solidFill>
            </a:endParaRPr>
          </a:p>
        </p:txBody>
      </p:sp>
      <p:grpSp>
        <p:nvGrpSpPr>
          <p:cNvPr id="257" name="Group 256"/>
          <p:cNvGrpSpPr/>
          <p:nvPr/>
        </p:nvGrpSpPr>
        <p:grpSpPr>
          <a:xfrm>
            <a:off x="3200401" y="3429000"/>
            <a:ext cx="1143000" cy="838200"/>
            <a:chOff x="3276600" y="3429000"/>
            <a:chExt cx="1143000" cy="838200"/>
          </a:xfrm>
        </p:grpSpPr>
        <p:sp>
          <p:nvSpPr>
            <p:cNvPr id="189" name="Smiley Face 188"/>
            <p:cNvSpPr/>
            <p:nvPr/>
          </p:nvSpPr>
          <p:spPr>
            <a:xfrm>
              <a:off x="3276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Smiley Face 189"/>
            <p:cNvSpPr/>
            <p:nvPr/>
          </p:nvSpPr>
          <p:spPr>
            <a:xfrm>
              <a:off x="3886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Smiley Face 190"/>
            <p:cNvSpPr/>
            <p:nvPr/>
          </p:nvSpPr>
          <p:spPr>
            <a:xfrm>
              <a:off x="335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Smiley Face 191"/>
            <p:cNvSpPr/>
            <p:nvPr/>
          </p:nvSpPr>
          <p:spPr>
            <a:xfrm>
              <a:off x="3962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Smiley Face 192"/>
            <p:cNvSpPr/>
            <p:nvPr/>
          </p:nvSpPr>
          <p:spPr>
            <a:xfrm>
              <a:off x="342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Smiley Face 193"/>
            <p:cNvSpPr/>
            <p:nvPr/>
          </p:nvSpPr>
          <p:spPr>
            <a:xfrm>
              <a:off x="4038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Smiley Face 194"/>
            <p:cNvSpPr/>
            <p:nvPr/>
          </p:nvSpPr>
          <p:spPr>
            <a:xfrm>
              <a:off x="350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Smiley Face 195"/>
            <p:cNvSpPr/>
            <p:nvPr/>
          </p:nvSpPr>
          <p:spPr>
            <a:xfrm>
              <a:off x="4114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Smiley Face 196"/>
            <p:cNvSpPr/>
            <p:nvPr/>
          </p:nvSpPr>
          <p:spPr>
            <a:xfrm>
              <a:off x="358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Smiley Face 197"/>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Smiley Face 198"/>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Smiley Face 199"/>
            <p:cNvSpPr/>
            <p:nvPr/>
          </p:nvSpPr>
          <p:spPr>
            <a:xfrm>
              <a:off x="4038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Smiley Face 200"/>
            <p:cNvSpPr/>
            <p:nvPr/>
          </p:nvSpPr>
          <p:spPr>
            <a:xfrm>
              <a:off x="4191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8" name="Group 257"/>
          <p:cNvGrpSpPr/>
          <p:nvPr/>
        </p:nvGrpSpPr>
        <p:grpSpPr>
          <a:xfrm>
            <a:off x="4495801" y="3429000"/>
            <a:ext cx="1143000" cy="838200"/>
            <a:chOff x="4572000" y="3429000"/>
            <a:chExt cx="1143000" cy="838200"/>
          </a:xfrm>
        </p:grpSpPr>
        <p:sp>
          <p:nvSpPr>
            <p:cNvPr id="202" name="Smiley Face 201"/>
            <p:cNvSpPr/>
            <p:nvPr/>
          </p:nvSpPr>
          <p:spPr>
            <a:xfrm>
              <a:off x="4572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Smiley Face 202"/>
            <p:cNvSpPr/>
            <p:nvPr/>
          </p:nvSpPr>
          <p:spPr>
            <a:xfrm>
              <a:off x="4724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Smiley Face 203"/>
            <p:cNvSpPr/>
            <p:nvPr/>
          </p:nvSpPr>
          <p:spPr>
            <a:xfrm>
              <a:off x="4876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Smiley Face 204"/>
            <p:cNvSpPr/>
            <p:nvPr/>
          </p:nvSpPr>
          <p:spPr>
            <a:xfrm>
              <a:off x="5029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Smiley Face 205"/>
            <p:cNvSpPr/>
            <p:nvPr/>
          </p:nvSpPr>
          <p:spPr>
            <a:xfrm>
              <a:off x="5181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Smiley Face 206"/>
            <p:cNvSpPr/>
            <p:nvPr/>
          </p:nvSpPr>
          <p:spPr>
            <a:xfrm>
              <a:off x="5257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Smiley Face 207"/>
            <p:cNvSpPr/>
            <p:nvPr/>
          </p:nvSpPr>
          <p:spPr>
            <a:xfrm>
              <a:off x="5334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Smiley Face 208"/>
            <p:cNvSpPr/>
            <p:nvPr/>
          </p:nvSpPr>
          <p:spPr>
            <a:xfrm>
              <a:off x="5410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Smiley Face 209"/>
            <p:cNvSpPr/>
            <p:nvPr/>
          </p:nvSpPr>
          <p:spPr>
            <a:xfrm>
              <a:off x="4876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Smiley Face 210"/>
            <p:cNvSpPr/>
            <p:nvPr/>
          </p:nvSpPr>
          <p:spPr>
            <a:xfrm>
              <a:off x="5029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Smiley Face 211"/>
            <p:cNvSpPr/>
            <p:nvPr/>
          </p:nvSpPr>
          <p:spPr>
            <a:xfrm>
              <a:off x="5181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Smiley Face 212"/>
            <p:cNvSpPr/>
            <p:nvPr/>
          </p:nvSpPr>
          <p:spPr>
            <a:xfrm>
              <a:off x="5334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Smiley Face 213"/>
            <p:cNvSpPr/>
            <p:nvPr/>
          </p:nvSpPr>
          <p:spPr>
            <a:xfrm>
              <a:off x="5486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9" name="Group 258"/>
          <p:cNvGrpSpPr/>
          <p:nvPr/>
        </p:nvGrpSpPr>
        <p:grpSpPr>
          <a:xfrm>
            <a:off x="5791201" y="3429000"/>
            <a:ext cx="1143000" cy="838200"/>
            <a:chOff x="5867400" y="3429000"/>
            <a:chExt cx="1143000" cy="838200"/>
          </a:xfrm>
        </p:grpSpPr>
        <p:sp>
          <p:nvSpPr>
            <p:cNvPr id="300" name="Smiley Face 299"/>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0" name="Smiley Face 269"/>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1" name="Smiley Face 270"/>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3" name="Smiley Face 272"/>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4" name="Smiley Face 273"/>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5" name="Smiley Face 274"/>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6" name="Smiley Face 275"/>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7" name="Smiley Face 276"/>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8" name="Smiley Face 277"/>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9" name="Smiley Face 278"/>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0" name="Smiley Face 279"/>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1" name="Smiley Face 280"/>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2" name="Smiley Face 281"/>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16" name="TextBox 315"/>
          <p:cNvSpPr txBox="1"/>
          <p:nvPr/>
        </p:nvSpPr>
        <p:spPr>
          <a:xfrm>
            <a:off x="6081005" y="4267200"/>
            <a:ext cx="1021242" cy="338554"/>
          </a:xfrm>
          <a:prstGeom prst="rect">
            <a:avLst/>
          </a:prstGeom>
          <a:noFill/>
        </p:spPr>
        <p:txBody>
          <a:bodyPr wrap="none" rtlCol="0">
            <a:spAutoFit/>
          </a:bodyPr>
          <a:lstStyle/>
          <a:p>
            <a:r>
              <a:rPr lang="en-US" sz="1600" b="1" dirty="0" smtClean="0"/>
              <a:t>Crossover</a:t>
            </a:r>
            <a:endParaRPr lang="en-US" sz="1600" b="1" dirty="0"/>
          </a:p>
        </p:txBody>
      </p:sp>
      <p:sp>
        <p:nvSpPr>
          <p:cNvPr id="317" name="TextBox 316"/>
          <p:cNvSpPr txBox="1"/>
          <p:nvPr/>
        </p:nvSpPr>
        <p:spPr>
          <a:xfrm>
            <a:off x="7421097" y="4267200"/>
            <a:ext cx="983859" cy="338554"/>
          </a:xfrm>
          <a:prstGeom prst="rect">
            <a:avLst/>
          </a:prstGeom>
          <a:noFill/>
        </p:spPr>
        <p:txBody>
          <a:bodyPr wrap="none" rtlCol="0">
            <a:spAutoFit/>
          </a:bodyPr>
          <a:lstStyle/>
          <a:p>
            <a:r>
              <a:rPr lang="en-US" sz="1600" b="1" dirty="0" smtClean="0"/>
              <a:t>Mutation</a:t>
            </a:r>
            <a:endParaRPr lang="en-US" sz="1600" b="1" dirty="0"/>
          </a:p>
        </p:txBody>
      </p:sp>
      <p:grpSp>
        <p:nvGrpSpPr>
          <p:cNvPr id="263" name="Group 262"/>
          <p:cNvGrpSpPr/>
          <p:nvPr/>
        </p:nvGrpSpPr>
        <p:grpSpPr>
          <a:xfrm>
            <a:off x="7086601" y="3429000"/>
            <a:ext cx="1143000" cy="838200"/>
            <a:chOff x="7162800" y="3429000"/>
            <a:chExt cx="1143000" cy="838200"/>
          </a:xfrm>
        </p:grpSpPr>
        <p:sp>
          <p:nvSpPr>
            <p:cNvPr id="301" name="Smiley Face 300"/>
            <p:cNvSpPr/>
            <p:nvPr/>
          </p:nvSpPr>
          <p:spPr>
            <a:xfrm>
              <a:off x="7315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2" name="Smiley Face 301"/>
            <p:cNvSpPr/>
            <p:nvPr/>
          </p:nvSpPr>
          <p:spPr>
            <a:xfrm>
              <a:off x="7162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3" name="Smiley Face 302"/>
            <p:cNvSpPr/>
            <p:nvPr/>
          </p:nvSpPr>
          <p:spPr>
            <a:xfrm>
              <a:off x="7772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4" name="Smiley Face 303"/>
            <p:cNvSpPr/>
            <p:nvPr/>
          </p:nvSpPr>
          <p:spPr>
            <a:xfrm>
              <a:off x="7848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5" name="Smiley Face 304"/>
            <p:cNvSpPr/>
            <p:nvPr/>
          </p:nvSpPr>
          <p:spPr>
            <a:xfrm>
              <a:off x="7239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7" name="Smiley Face 306"/>
            <p:cNvSpPr/>
            <p:nvPr/>
          </p:nvSpPr>
          <p:spPr>
            <a:xfrm>
              <a:off x="7315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8" name="Smiley Face 307"/>
            <p:cNvSpPr/>
            <p:nvPr/>
          </p:nvSpPr>
          <p:spPr>
            <a:xfrm>
              <a:off x="8001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9" name="Smiley Face 308"/>
            <p:cNvSpPr/>
            <p:nvPr/>
          </p:nvSpPr>
          <p:spPr>
            <a:xfrm>
              <a:off x="7467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0" name="Smiley Face 309"/>
            <p:cNvSpPr/>
            <p:nvPr/>
          </p:nvSpPr>
          <p:spPr>
            <a:xfrm>
              <a:off x="7620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1" name="Smiley Face 310"/>
            <p:cNvSpPr/>
            <p:nvPr/>
          </p:nvSpPr>
          <p:spPr>
            <a:xfrm>
              <a:off x="7772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2" name="Smiley Face 311"/>
            <p:cNvSpPr/>
            <p:nvPr/>
          </p:nvSpPr>
          <p:spPr>
            <a:xfrm>
              <a:off x="7924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3" name="Smiley Face 312"/>
            <p:cNvSpPr/>
            <p:nvPr/>
          </p:nvSpPr>
          <p:spPr>
            <a:xfrm>
              <a:off x="8077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8" name="Smiley Face 317"/>
            <p:cNvSpPr/>
            <p:nvPr/>
          </p:nvSpPr>
          <p:spPr>
            <a:xfrm>
              <a:off x="7620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3" name="Right Arrow 142"/>
          <p:cNvSpPr/>
          <p:nvPr/>
        </p:nvSpPr>
        <p:spPr>
          <a:xfrm>
            <a:off x="1752601" y="3886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Variators</a:t>
            </a:r>
            <a:endParaRPr lang="en-US" sz="1600" dirty="0">
              <a:solidFill>
                <a:schemeClr val="tx1"/>
              </a:solidFill>
            </a:endParaRPr>
          </a:p>
        </p:txBody>
      </p:sp>
      <p:sp>
        <p:nvSpPr>
          <p:cNvPr id="150" name="TextBox 149"/>
          <p:cNvSpPr txBox="1"/>
          <p:nvPr/>
        </p:nvSpPr>
        <p:spPr>
          <a:xfrm>
            <a:off x="381001" y="1295400"/>
            <a:ext cx="1105495" cy="338554"/>
          </a:xfrm>
          <a:prstGeom prst="rect">
            <a:avLst/>
          </a:prstGeom>
          <a:noFill/>
        </p:spPr>
        <p:txBody>
          <a:bodyPr wrap="none" rtlCol="0">
            <a:spAutoFit/>
          </a:bodyPr>
          <a:lstStyle/>
          <a:p>
            <a:r>
              <a:rPr lang="en-US" sz="1600" dirty="0" smtClean="0"/>
              <a:t>Candidates</a:t>
            </a:r>
            <a:endParaRPr lang="en-US" sz="1600" dirty="0"/>
          </a:p>
        </p:txBody>
      </p:sp>
      <p:sp>
        <p:nvSpPr>
          <p:cNvPr id="151" name="TextBox 150"/>
          <p:cNvSpPr txBox="1"/>
          <p:nvPr/>
        </p:nvSpPr>
        <p:spPr>
          <a:xfrm>
            <a:off x="4114801" y="4267200"/>
            <a:ext cx="825611" cy="338554"/>
          </a:xfrm>
          <a:prstGeom prst="rect">
            <a:avLst/>
          </a:prstGeom>
          <a:noFill/>
        </p:spPr>
        <p:txBody>
          <a:bodyPr wrap="none" rtlCol="0">
            <a:spAutoFit/>
          </a:bodyPr>
          <a:lstStyle/>
          <a:p>
            <a:r>
              <a:rPr lang="en-US" sz="1600" b="1" dirty="0" smtClean="0"/>
              <a:t>Parents</a:t>
            </a:r>
            <a:endParaRPr lang="en-US" sz="1600" b="1" dirty="0"/>
          </a:p>
        </p:txBody>
      </p:sp>
      <p:sp>
        <p:nvSpPr>
          <p:cNvPr id="152" name="TextBox 151"/>
          <p:cNvSpPr txBox="1"/>
          <p:nvPr/>
        </p:nvSpPr>
        <p:spPr>
          <a:xfrm>
            <a:off x="419100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4" name="TextBox 153"/>
          <p:cNvSpPr txBox="1"/>
          <p:nvPr/>
        </p:nvSpPr>
        <p:spPr>
          <a:xfrm>
            <a:off x="547755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5" name="TextBox 154"/>
          <p:cNvSpPr txBox="1"/>
          <p:nvPr/>
        </p:nvSpPr>
        <p:spPr>
          <a:xfrm>
            <a:off x="6705601" y="3505200"/>
            <a:ext cx="556563" cy="584775"/>
          </a:xfrm>
          <a:prstGeom prst="rect">
            <a:avLst/>
          </a:prstGeom>
          <a:noFill/>
        </p:spPr>
        <p:txBody>
          <a:bodyPr wrap="none" rtlCol="0">
            <a:spAutoFit/>
          </a:bodyPr>
          <a:lstStyle/>
          <a:p>
            <a:r>
              <a:rPr lang="en-US" sz="3200" b="1" dirty="0" smtClean="0"/>
              <a:t>→</a:t>
            </a:r>
            <a:endParaRPr lang="en-US" sz="3200" b="1" dirty="0"/>
          </a:p>
        </p:txBody>
      </p:sp>
      <p:sp>
        <p:nvSpPr>
          <p:cNvPr id="156" name="U-Turn Arrow 155"/>
          <p:cNvSpPr/>
          <p:nvPr/>
        </p:nvSpPr>
        <p:spPr>
          <a:xfrm rot="16200000">
            <a:off x="38101" y="26289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TextBox 156"/>
          <p:cNvSpPr txBox="1"/>
          <p:nvPr/>
        </p:nvSpPr>
        <p:spPr>
          <a:xfrm>
            <a:off x="685801" y="4038600"/>
            <a:ext cx="770660" cy="338554"/>
          </a:xfrm>
          <a:prstGeom prst="rect">
            <a:avLst/>
          </a:prstGeom>
          <a:noFill/>
        </p:spPr>
        <p:txBody>
          <a:bodyPr wrap="none" rtlCol="0">
            <a:spAutoFit/>
          </a:bodyPr>
          <a:lstStyle/>
          <a:p>
            <a:r>
              <a:rPr lang="en-US" sz="1600" dirty="0" smtClean="0"/>
              <a:t>Repeat</a:t>
            </a:r>
            <a:endParaRPr lang="en-US" sz="1600" dirty="0"/>
          </a:p>
        </p:txBody>
      </p:sp>
      <p:sp>
        <p:nvSpPr>
          <p:cNvPr id="159" name="TextBox 158"/>
          <p:cNvSpPr txBox="1"/>
          <p:nvPr/>
        </p:nvSpPr>
        <p:spPr>
          <a:xfrm>
            <a:off x="685801" y="5562600"/>
            <a:ext cx="1101905" cy="338554"/>
          </a:xfrm>
          <a:prstGeom prst="rect">
            <a:avLst/>
          </a:prstGeom>
          <a:noFill/>
        </p:spPr>
        <p:txBody>
          <a:bodyPr wrap="none" rtlCol="0">
            <a:spAutoFit/>
          </a:bodyPr>
          <a:lstStyle/>
          <a:p>
            <a:r>
              <a:rPr lang="en-US" sz="1600" dirty="0" smtClean="0"/>
              <a:t>Terminator</a:t>
            </a:r>
            <a:endParaRPr lang="en-US" sz="1600" dirty="0"/>
          </a:p>
        </p:txBody>
      </p:sp>
      <p:grpSp>
        <p:nvGrpSpPr>
          <p:cNvPr id="267" name="Group 266"/>
          <p:cNvGrpSpPr/>
          <p:nvPr/>
        </p:nvGrpSpPr>
        <p:grpSpPr>
          <a:xfrm>
            <a:off x="3276601" y="5147846"/>
            <a:ext cx="1143000" cy="838200"/>
            <a:chOff x="3352800" y="5147846"/>
            <a:chExt cx="1143000" cy="838200"/>
          </a:xfrm>
        </p:grpSpPr>
        <p:sp>
          <p:nvSpPr>
            <p:cNvPr id="161" name="Smiley Face 160"/>
            <p:cNvSpPr/>
            <p:nvPr/>
          </p:nvSpPr>
          <p:spPr>
            <a:xfrm>
              <a:off x="3352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Smiley Face 161"/>
            <p:cNvSpPr/>
            <p:nvPr/>
          </p:nvSpPr>
          <p:spPr>
            <a:xfrm>
              <a:off x="3962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Smiley Face 162"/>
            <p:cNvSpPr/>
            <p:nvPr/>
          </p:nvSpPr>
          <p:spPr>
            <a:xfrm>
              <a:off x="3581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Smiley Face 163"/>
            <p:cNvSpPr/>
            <p:nvPr/>
          </p:nvSpPr>
          <p:spPr>
            <a:xfrm>
              <a:off x="3886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Smiley Face 164"/>
            <p:cNvSpPr/>
            <p:nvPr/>
          </p:nvSpPr>
          <p:spPr>
            <a:xfrm>
              <a:off x="36576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Smiley Face 165"/>
            <p:cNvSpPr/>
            <p:nvPr/>
          </p:nvSpPr>
          <p:spPr>
            <a:xfrm>
              <a:off x="3962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Smiley Face 166"/>
            <p:cNvSpPr/>
            <p:nvPr/>
          </p:nvSpPr>
          <p:spPr>
            <a:xfrm>
              <a:off x="3581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Smiley Face 167"/>
            <p:cNvSpPr/>
            <p:nvPr/>
          </p:nvSpPr>
          <p:spPr>
            <a:xfrm>
              <a:off x="41910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Smiley Face 168"/>
            <p:cNvSpPr/>
            <p:nvPr/>
          </p:nvSpPr>
          <p:spPr>
            <a:xfrm>
              <a:off x="3657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Smiley Face 169"/>
            <p:cNvSpPr/>
            <p:nvPr/>
          </p:nvSpPr>
          <p:spPr>
            <a:xfrm>
              <a:off x="3810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Smiley Face 170"/>
            <p:cNvSpPr/>
            <p:nvPr/>
          </p:nvSpPr>
          <p:spPr>
            <a:xfrm>
              <a:off x="3962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Smiley Face 171"/>
            <p:cNvSpPr/>
            <p:nvPr/>
          </p:nvSpPr>
          <p:spPr>
            <a:xfrm>
              <a:off x="4114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Smiley Face 172"/>
            <p:cNvSpPr/>
            <p:nvPr/>
          </p:nvSpPr>
          <p:spPr>
            <a:xfrm>
              <a:off x="4267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6" name="Group 265"/>
          <p:cNvGrpSpPr/>
          <p:nvPr/>
        </p:nvGrpSpPr>
        <p:grpSpPr>
          <a:xfrm>
            <a:off x="4572001" y="5147846"/>
            <a:ext cx="1143000" cy="838200"/>
            <a:chOff x="4648200" y="5147846"/>
            <a:chExt cx="1143000" cy="838200"/>
          </a:xfrm>
        </p:grpSpPr>
        <p:sp>
          <p:nvSpPr>
            <p:cNvPr id="174" name="Smiley Face 173"/>
            <p:cNvSpPr/>
            <p:nvPr/>
          </p:nvSpPr>
          <p:spPr>
            <a:xfrm>
              <a:off x="4648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Smiley Face 174"/>
            <p:cNvSpPr/>
            <p:nvPr/>
          </p:nvSpPr>
          <p:spPr>
            <a:xfrm>
              <a:off x="4876800" y="5257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Smiley Face 175"/>
            <p:cNvSpPr/>
            <p:nvPr/>
          </p:nvSpPr>
          <p:spPr>
            <a:xfrm>
              <a:off x="4953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Smiley Face 176"/>
            <p:cNvSpPr/>
            <p:nvPr/>
          </p:nvSpPr>
          <p:spPr>
            <a:xfrm>
              <a:off x="5105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Smiley Face 177"/>
            <p:cNvSpPr/>
            <p:nvPr/>
          </p:nvSpPr>
          <p:spPr>
            <a:xfrm>
              <a:off x="5257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Smiley Face 178"/>
            <p:cNvSpPr/>
            <p:nvPr/>
          </p:nvSpPr>
          <p:spPr>
            <a:xfrm>
              <a:off x="53340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Smiley Face 180"/>
            <p:cNvSpPr/>
            <p:nvPr/>
          </p:nvSpPr>
          <p:spPr>
            <a:xfrm>
              <a:off x="5105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Smiley Face 182"/>
            <p:cNvSpPr/>
            <p:nvPr/>
          </p:nvSpPr>
          <p:spPr>
            <a:xfrm>
              <a:off x="5486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Smiley Face 214"/>
            <p:cNvSpPr/>
            <p:nvPr/>
          </p:nvSpPr>
          <p:spPr>
            <a:xfrm>
              <a:off x="4953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Smiley Face 215"/>
            <p:cNvSpPr/>
            <p:nvPr/>
          </p:nvSpPr>
          <p:spPr>
            <a:xfrm>
              <a:off x="5105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Smiley Face 216"/>
            <p:cNvSpPr/>
            <p:nvPr/>
          </p:nvSpPr>
          <p:spPr>
            <a:xfrm>
              <a:off x="5257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Smiley Face 217"/>
            <p:cNvSpPr/>
            <p:nvPr/>
          </p:nvSpPr>
          <p:spPr>
            <a:xfrm>
              <a:off x="5410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Smiley Face 218"/>
            <p:cNvSpPr/>
            <p:nvPr/>
          </p:nvSpPr>
          <p:spPr>
            <a:xfrm>
              <a:off x="5562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5" name="Group 264"/>
          <p:cNvGrpSpPr/>
          <p:nvPr/>
        </p:nvGrpSpPr>
        <p:grpSpPr>
          <a:xfrm>
            <a:off x="5867401" y="5147846"/>
            <a:ext cx="1143000" cy="838200"/>
            <a:chOff x="5943600" y="5147846"/>
            <a:chExt cx="1143000" cy="838200"/>
          </a:xfrm>
        </p:grpSpPr>
        <p:sp>
          <p:nvSpPr>
            <p:cNvPr id="160" name="Smiley Face 159"/>
            <p:cNvSpPr/>
            <p:nvPr/>
          </p:nvSpPr>
          <p:spPr>
            <a:xfrm>
              <a:off x="6248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Smiley Face 219"/>
            <p:cNvSpPr/>
            <p:nvPr/>
          </p:nvSpPr>
          <p:spPr>
            <a:xfrm>
              <a:off x="5943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Smiley Face 220"/>
            <p:cNvSpPr/>
            <p:nvPr/>
          </p:nvSpPr>
          <p:spPr>
            <a:xfrm>
              <a:off x="6553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Smiley Face 221"/>
            <p:cNvSpPr/>
            <p:nvPr/>
          </p:nvSpPr>
          <p:spPr>
            <a:xfrm>
              <a:off x="6629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Smiley Face 222"/>
            <p:cNvSpPr/>
            <p:nvPr/>
          </p:nvSpPr>
          <p:spPr>
            <a:xfrm>
              <a:off x="6019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Smiley Face 223"/>
            <p:cNvSpPr/>
            <p:nvPr/>
          </p:nvSpPr>
          <p:spPr>
            <a:xfrm>
              <a:off x="64008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Smiley Face 224"/>
            <p:cNvSpPr/>
            <p:nvPr/>
          </p:nvSpPr>
          <p:spPr>
            <a:xfrm>
              <a:off x="60960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Smiley Face 225"/>
            <p:cNvSpPr/>
            <p:nvPr/>
          </p:nvSpPr>
          <p:spPr>
            <a:xfrm>
              <a:off x="67818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Smiley Face 226"/>
            <p:cNvSpPr/>
            <p:nvPr/>
          </p:nvSpPr>
          <p:spPr>
            <a:xfrm>
              <a:off x="6248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Smiley Face 227"/>
            <p:cNvSpPr/>
            <p:nvPr/>
          </p:nvSpPr>
          <p:spPr>
            <a:xfrm>
              <a:off x="6400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Smiley Face 228"/>
            <p:cNvSpPr/>
            <p:nvPr/>
          </p:nvSpPr>
          <p:spPr>
            <a:xfrm>
              <a:off x="6553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0" name="Smiley Face 229"/>
            <p:cNvSpPr/>
            <p:nvPr/>
          </p:nvSpPr>
          <p:spPr>
            <a:xfrm>
              <a:off x="6705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1" name="Smiley Face 230"/>
            <p:cNvSpPr/>
            <p:nvPr/>
          </p:nvSpPr>
          <p:spPr>
            <a:xfrm>
              <a:off x="6858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4" name="Group 263"/>
          <p:cNvGrpSpPr/>
          <p:nvPr/>
        </p:nvGrpSpPr>
        <p:grpSpPr>
          <a:xfrm>
            <a:off x="7162801" y="5147846"/>
            <a:ext cx="1143000" cy="838200"/>
            <a:chOff x="7239000" y="5147846"/>
            <a:chExt cx="1143000" cy="838200"/>
          </a:xfrm>
        </p:grpSpPr>
        <p:sp>
          <p:nvSpPr>
            <p:cNvPr id="232" name="Smiley Face 231"/>
            <p:cNvSpPr/>
            <p:nvPr/>
          </p:nvSpPr>
          <p:spPr>
            <a:xfrm>
              <a:off x="7391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3" name="Smiley Face 232"/>
            <p:cNvSpPr/>
            <p:nvPr/>
          </p:nvSpPr>
          <p:spPr>
            <a:xfrm>
              <a:off x="7239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4" name="Smiley Face 233"/>
            <p:cNvSpPr/>
            <p:nvPr/>
          </p:nvSpPr>
          <p:spPr>
            <a:xfrm>
              <a:off x="7848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5" name="Smiley Face 234"/>
            <p:cNvSpPr/>
            <p:nvPr/>
          </p:nvSpPr>
          <p:spPr>
            <a:xfrm>
              <a:off x="7924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6" name="Smiley Face 235"/>
            <p:cNvSpPr/>
            <p:nvPr/>
          </p:nvSpPr>
          <p:spPr>
            <a:xfrm>
              <a:off x="7315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7" name="Smiley Face 236"/>
            <p:cNvSpPr/>
            <p:nvPr/>
          </p:nvSpPr>
          <p:spPr>
            <a:xfrm>
              <a:off x="8001000" y="5452646"/>
              <a:ext cx="228600" cy="228600"/>
            </a:xfrm>
            <a:prstGeom prst="smileyFace">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8" name="Smiley Face 237"/>
            <p:cNvSpPr/>
            <p:nvPr/>
          </p:nvSpPr>
          <p:spPr>
            <a:xfrm>
              <a:off x="7391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9" name="Smiley Face 238"/>
            <p:cNvSpPr/>
            <p:nvPr/>
          </p:nvSpPr>
          <p:spPr>
            <a:xfrm>
              <a:off x="80772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0" name="Smiley Face 239"/>
            <p:cNvSpPr/>
            <p:nvPr/>
          </p:nvSpPr>
          <p:spPr>
            <a:xfrm>
              <a:off x="7543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1" name="Smiley Face 240"/>
            <p:cNvSpPr/>
            <p:nvPr/>
          </p:nvSpPr>
          <p:spPr>
            <a:xfrm>
              <a:off x="7696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2" name="Smiley Face 241"/>
            <p:cNvSpPr/>
            <p:nvPr/>
          </p:nvSpPr>
          <p:spPr>
            <a:xfrm>
              <a:off x="7848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3" name="Smiley Face 242"/>
            <p:cNvSpPr/>
            <p:nvPr/>
          </p:nvSpPr>
          <p:spPr>
            <a:xfrm>
              <a:off x="8001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4" name="Smiley Face 243"/>
            <p:cNvSpPr/>
            <p:nvPr/>
          </p:nvSpPr>
          <p:spPr>
            <a:xfrm>
              <a:off x="8153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7" name="Smiley Face 246"/>
            <p:cNvSpPr/>
            <p:nvPr/>
          </p:nvSpPr>
          <p:spPr>
            <a:xfrm>
              <a:off x="76962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52" name="TextBox 251"/>
          <p:cNvSpPr txBox="1"/>
          <p:nvPr/>
        </p:nvSpPr>
        <p:spPr>
          <a:xfrm>
            <a:off x="3200400" y="6019800"/>
            <a:ext cx="1309269" cy="338554"/>
          </a:xfrm>
          <a:prstGeom prst="rect">
            <a:avLst/>
          </a:prstGeom>
          <a:noFill/>
        </p:spPr>
        <p:txBody>
          <a:bodyPr wrap="none" rtlCol="0">
            <a:spAutoFit/>
          </a:bodyPr>
          <a:lstStyle/>
          <a:p>
            <a:r>
              <a:rPr lang="en-US" sz="1600" b="1" dirty="0" smtClean="0"/>
              <a:t>Best Solution</a:t>
            </a:r>
            <a:endParaRPr lang="en-US" sz="1600" b="1" dirty="0"/>
          </a:p>
        </p:txBody>
      </p:sp>
      <p:grpSp>
        <p:nvGrpSpPr>
          <p:cNvPr id="269" name="Group 268"/>
          <p:cNvGrpSpPr/>
          <p:nvPr/>
        </p:nvGrpSpPr>
        <p:grpSpPr>
          <a:xfrm>
            <a:off x="3200401" y="1600200"/>
            <a:ext cx="1143000" cy="838200"/>
            <a:chOff x="3276600" y="1600200"/>
            <a:chExt cx="1143000" cy="838200"/>
          </a:xfrm>
        </p:grpSpPr>
        <p:sp>
          <p:nvSpPr>
            <p:cNvPr id="272" name="Smiley Face 271"/>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3" name="Smiley Face 282"/>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4" name="Smiley Face 283"/>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5" name="Smiley Face 284"/>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6" name="Smiley Face 285"/>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7" name="Smiley Face 286"/>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8" name="Smiley Face 287"/>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9" name="Smiley Face 288"/>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0" name="Smiley Face 289"/>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1" name="Smiley Face 290"/>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2" name="Smiley Face 291"/>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3" name="Smiley Face 292"/>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4" name="Smiley Face 293"/>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95" name="Group 294"/>
          <p:cNvGrpSpPr/>
          <p:nvPr/>
        </p:nvGrpSpPr>
        <p:grpSpPr>
          <a:xfrm>
            <a:off x="5791201" y="1600200"/>
            <a:ext cx="1143000" cy="838200"/>
            <a:chOff x="5867400" y="1600200"/>
            <a:chExt cx="1143000" cy="838200"/>
          </a:xfrm>
        </p:grpSpPr>
        <p:sp>
          <p:nvSpPr>
            <p:cNvPr id="296" name="Smiley Face 295"/>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7" name="Smiley Face 296"/>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8" name="Smiley Face 297"/>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9" name="Smiley Face 298"/>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4" name="Smiley Face 313"/>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5" name="Smiley Face 314"/>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9" name="Smiley Face 318"/>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0" name="Smiley Face 319"/>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1" name="Smiley Face 320"/>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2" name="Smiley Face 321"/>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3" name="Smiley Face 322"/>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4" name="Smiley Face 323"/>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5" name="Smiley Face 324"/>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26" name="Group 325"/>
          <p:cNvGrpSpPr/>
          <p:nvPr/>
        </p:nvGrpSpPr>
        <p:grpSpPr>
          <a:xfrm>
            <a:off x="3200401" y="3429000"/>
            <a:ext cx="1143000" cy="838200"/>
            <a:chOff x="3276600" y="1600200"/>
            <a:chExt cx="1143000" cy="838200"/>
          </a:xfrm>
        </p:grpSpPr>
        <p:sp>
          <p:nvSpPr>
            <p:cNvPr id="327" name="Smiley Face 326"/>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8" name="Smiley Face 32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9" name="Smiley Face 32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0" name="Smiley Face 329"/>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1" name="Smiley Face 330"/>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2" name="Smiley Face 331"/>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3" name="Smiley Face 332"/>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4" name="Smiley Face 333"/>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5" name="Smiley Face 334"/>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6" name="Smiley Face 335"/>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7" name="Smiley Face 336"/>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8" name="Smiley Face 337"/>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9" name="Smiley Face 338"/>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40" name="Group 339"/>
          <p:cNvGrpSpPr/>
          <p:nvPr/>
        </p:nvGrpSpPr>
        <p:grpSpPr>
          <a:xfrm>
            <a:off x="4495801" y="3429000"/>
            <a:ext cx="1143000" cy="838200"/>
            <a:chOff x="5867400" y="1600200"/>
            <a:chExt cx="1143000" cy="838200"/>
          </a:xfrm>
        </p:grpSpPr>
        <p:sp>
          <p:nvSpPr>
            <p:cNvPr id="341" name="Smiley Face 340"/>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2" name="Smiley Face 341"/>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3" name="Smiley Face 342"/>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4" name="Smiley Face 343"/>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5" name="Smiley Face 344"/>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6" name="Smiley Face 345"/>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7" name="Smiley Face 346"/>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8" name="Smiley Face 347"/>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9" name="Smiley Face 348"/>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0" name="Smiley Face 349"/>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1" name="Smiley Face 350"/>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2" name="Smiley Face 351"/>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3" name="Smiley Face 352"/>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54" name="Group 353"/>
          <p:cNvGrpSpPr/>
          <p:nvPr/>
        </p:nvGrpSpPr>
        <p:grpSpPr>
          <a:xfrm>
            <a:off x="5791201" y="3429000"/>
            <a:ext cx="1143000" cy="838200"/>
            <a:chOff x="5867400" y="3429000"/>
            <a:chExt cx="1143000" cy="838200"/>
          </a:xfrm>
        </p:grpSpPr>
        <p:sp>
          <p:nvSpPr>
            <p:cNvPr id="355" name="Smiley Face 354"/>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6" name="Smiley Face 355"/>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7" name="Smiley Face 356"/>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8" name="Smiley Face 357"/>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9" name="Smiley Face 358"/>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0" name="Smiley Face 359"/>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1" name="Smiley Face 360"/>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2" name="Smiley Face 361"/>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3" name="Smiley Face 362"/>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4" name="Smiley Face 363"/>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5" name="Smiley Face 364"/>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6" name="Smiley Face 365"/>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7" name="Smiley Face 366"/>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68" name="Right Arrow 367"/>
          <p:cNvSpPr/>
          <p:nvPr/>
        </p:nvSpPr>
        <p:spPr>
          <a:xfrm rot="5400000">
            <a:off x="6515101" y="3543300"/>
            <a:ext cx="4114800" cy="685800"/>
          </a:xfrm>
          <a:prstGeom prst="rightArrow">
            <a:avLst>
              <a:gd name="adj1" fmla="val 50000"/>
              <a:gd name="adj2" fmla="val 146970"/>
            </a:avLst>
          </a:prstGeom>
          <a:gradFill>
            <a:gsLst>
              <a:gs pos="0">
                <a:srgbClr val="5E9EFF"/>
              </a:gs>
              <a:gs pos="39999">
                <a:srgbClr val="85C2FF"/>
              </a:gs>
              <a:gs pos="70000">
                <a:srgbClr val="C4D6EB"/>
              </a:gs>
              <a:gs pos="100000">
                <a:srgbClr val="FFEBFA"/>
              </a:gs>
            </a:gsLst>
            <a:lin ang="10800000" scaled="0"/>
          </a:gra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chemeClr val="tx1"/>
                </a:solidFill>
              </a:rPr>
              <a:t>Generations / </a:t>
            </a:r>
            <a:r>
              <a:rPr lang="en-US" sz="1600" b="1" dirty="0" err="1" smtClean="0">
                <a:solidFill>
                  <a:schemeClr val="tx1"/>
                </a:solidFill>
              </a:rPr>
              <a:t>Epocs</a:t>
            </a:r>
            <a:endParaRPr lang="en-US" sz="16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left)">
                                      <p:cBhvr>
                                        <p:cTn id="7" dur="500"/>
                                        <p:tgtEl>
                                          <p:spTgt spid="18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2875 -0.00533 L -3.33333E-6 3.69822E-6 " pathEditMode="relative" rAng="0" ptsTypes="AA">
                                      <p:cBhvr>
                                        <p:cTn id="12" dur="500" fill="hold"/>
                                        <p:tgtEl>
                                          <p:spTgt spid="253"/>
                                        </p:tgtEl>
                                        <p:attrNameLst>
                                          <p:attrName>ppt_x</p:attrName>
                                          <p:attrName>ppt_y</p:attrName>
                                        </p:attrNameLst>
                                      </p:cBhvr>
                                      <p:rCtr x="144" y="3"/>
                                    </p:animMotion>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254"/>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0.42917 3.69822E-6 L 0 3.69822E-6 " pathEditMode="relative" rAng="0" ptsTypes="AA">
                                      <p:cBhvr>
                                        <p:cTn id="17" dur="500" fill="hold"/>
                                        <p:tgtEl>
                                          <p:spTgt spid="254"/>
                                        </p:tgtEl>
                                        <p:attrNameLst>
                                          <p:attrName>ppt_x</p:attrName>
                                          <p:attrName>ppt_y</p:attrName>
                                        </p:attrNameLst>
                                      </p:cBhvr>
                                      <p:rCtr x="215" y="0"/>
                                    </p:animMotion>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255"/>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57084 -0.00555 L 3.33333E-6 -4.44444E-6 " pathEditMode="relative" rAng="0" ptsTypes="AA">
                                      <p:cBhvr>
                                        <p:cTn id="22" dur="500" fill="hold"/>
                                        <p:tgtEl>
                                          <p:spTgt spid="255"/>
                                        </p:tgtEl>
                                        <p:attrNameLst>
                                          <p:attrName>ppt_x</p:attrName>
                                          <p:attrName>ppt_y</p:attrName>
                                        </p:attrNameLst>
                                      </p:cBhvr>
                                      <p:rCtr x="285" y="3"/>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56"/>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7125 -0.00556 L -3.33333E-6 3.69822E-6 " pathEditMode="relative" rAng="0" ptsTypes="AA">
                                      <p:cBhvr>
                                        <p:cTn id="27" dur="500" fill="hold"/>
                                        <p:tgtEl>
                                          <p:spTgt spid="256"/>
                                        </p:tgtEl>
                                        <p:attrNameLst>
                                          <p:attrName>ppt_x</p:attrName>
                                          <p:attrName>ppt_y</p:attrName>
                                        </p:attrNameLst>
                                      </p:cBhvr>
                                      <p:rCtr x="356" y="3"/>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wipe(left)">
                                      <p:cBhvr>
                                        <p:cTn id="32" dur="500"/>
                                        <p:tgtEl>
                                          <p:spTgt spid="182"/>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wipe(up)">
                                      <p:cBhvr>
                                        <p:cTn id="36" dur="500"/>
                                        <p:tgtEl>
                                          <p:spTgt spid="184"/>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185"/>
                                        </p:tgtEl>
                                        <p:attrNameLst>
                                          <p:attrName>style.visibility</p:attrName>
                                        </p:attrNameLst>
                                      </p:cBhvr>
                                      <p:to>
                                        <p:strVal val="visible"/>
                                      </p:to>
                                    </p:set>
                                    <p:animEffect transition="in" filter="wipe(up)">
                                      <p:cBhvr>
                                        <p:cTn id="40" dur="500"/>
                                        <p:tgtEl>
                                          <p:spTgt spid="185"/>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186"/>
                                        </p:tgtEl>
                                        <p:attrNameLst>
                                          <p:attrName>style.visibility</p:attrName>
                                        </p:attrNameLst>
                                      </p:cBhvr>
                                      <p:to>
                                        <p:strVal val="visible"/>
                                      </p:to>
                                    </p:set>
                                    <p:animEffect transition="in" filter="wipe(up)">
                                      <p:cBhvr>
                                        <p:cTn id="44" dur="500"/>
                                        <p:tgtEl>
                                          <p:spTgt spid="186"/>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87"/>
                                        </p:tgtEl>
                                        <p:attrNameLst>
                                          <p:attrName>style.visibility</p:attrName>
                                        </p:attrNameLst>
                                      </p:cBhvr>
                                      <p:to>
                                        <p:strVal val="visible"/>
                                      </p:to>
                                    </p:set>
                                    <p:animEffect transition="in" filter="wipe(up)">
                                      <p:cBhvr>
                                        <p:cTn id="48" dur="500"/>
                                        <p:tgtEl>
                                          <p:spTgt spid="18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8"/>
                                        </p:tgtEl>
                                        <p:attrNameLst>
                                          <p:attrName>style.visibility</p:attrName>
                                        </p:attrNameLst>
                                      </p:cBhvr>
                                      <p:to>
                                        <p:strVal val="visible"/>
                                      </p:to>
                                    </p:set>
                                    <p:animEffect transition="in" filter="wipe(left)">
                                      <p:cBhvr>
                                        <p:cTn id="53" dur="500"/>
                                        <p:tgtEl>
                                          <p:spTgt spid="188"/>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2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5"/>
                                        </p:tgtEl>
                                        <p:attrNameLst>
                                          <p:attrName>style.visibility</p:attrName>
                                        </p:attrNameLst>
                                      </p:cBhvr>
                                      <p:to>
                                        <p:strVal val="visible"/>
                                      </p:to>
                                    </p:set>
                                  </p:childTnLst>
                                </p:cTn>
                              </p:par>
                            </p:childTnLst>
                          </p:cTn>
                        </p:par>
                        <p:par>
                          <p:cTn id="59" fill="hold">
                            <p:stCondLst>
                              <p:cond delay="500"/>
                            </p:stCondLst>
                            <p:childTnLst>
                              <p:par>
                                <p:cTn id="60" presetID="0" presetClass="path" presetSubtype="0" accel="50000" decel="50000" fill="hold" nodeType="afterEffect">
                                  <p:stCondLst>
                                    <p:cond delay="0"/>
                                  </p:stCondLst>
                                  <p:childTnLst>
                                    <p:animMotion origin="layout" path="M -3.33333E-6 -4.44444E-6 L -3.33333E-6 0.26112 " pathEditMode="relative" rAng="0" ptsTypes="AA">
                                      <p:cBhvr>
                                        <p:cTn id="61" dur="500" fill="hold"/>
                                        <p:tgtEl>
                                          <p:spTgt spid="269"/>
                                        </p:tgtEl>
                                        <p:attrNameLst>
                                          <p:attrName>ppt_x</p:attrName>
                                          <p:attrName>ppt_y</p:attrName>
                                        </p:attrNameLst>
                                      </p:cBhvr>
                                      <p:rCtr x="0" y="131"/>
                                    </p:animMotion>
                                  </p:childTnLst>
                                </p:cTn>
                              </p:par>
                              <p:par>
                                <p:cTn id="62" presetID="0" presetClass="path" presetSubtype="0" accel="50000" decel="50000" fill="hold" nodeType="withEffect">
                                  <p:stCondLst>
                                    <p:cond delay="0"/>
                                  </p:stCondLst>
                                  <p:childTnLst>
                                    <p:animMotion origin="layout" path="M 3.33333E-6 -4.44444E-6 L -0.14584 0.26112 " pathEditMode="relative" rAng="0" ptsTypes="AA">
                                      <p:cBhvr>
                                        <p:cTn id="63" dur="500" fill="hold"/>
                                        <p:tgtEl>
                                          <p:spTgt spid="295"/>
                                        </p:tgtEl>
                                        <p:attrNameLst>
                                          <p:attrName>ppt_x</p:attrName>
                                          <p:attrName>ppt_y</p:attrName>
                                        </p:attrNameLst>
                                      </p:cBhvr>
                                      <p:rCtr x="-73" y="131"/>
                                    </p:animMotion>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257"/>
                                        </p:tgtEl>
                                        <p:attrNameLst>
                                          <p:attrName>style.visibility</p:attrName>
                                        </p:attrNameLst>
                                      </p:cBhvr>
                                      <p:to>
                                        <p:strVal val="visible"/>
                                      </p:to>
                                    </p:set>
                                    <p:animEffect transition="in" filter="fade">
                                      <p:cBhvr>
                                        <p:cTn id="67" dur="500"/>
                                        <p:tgtEl>
                                          <p:spTgt spid="257"/>
                                        </p:tgtEl>
                                      </p:cBhvr>
                                    </p:animEffect>
                                  </p:childTnLst>
                                </p:cTn>
                              </p:par>
                              <p:par>
                                <p:cTn id="68" presetID="10" presetClass="entr" presetSubtype="0" fill="hold" nodeType="withEffect">
                                  <p:stCondLst>
                                    <p:cond delay="0"/>
                                  </p:stCondLst>
                                  <p:childTnLst>
                                    <p:set>
                                      <p:cBhvr>
                                        <p:cTn id="69" dur="1" fill="hold">
                                          <p:stCondLst>
                                            <p:cond delay="0"/>
                                          </p:stCondLst>
                                        </p:cTn>
                                        <p:tgtEl>
                                          <p:spTgt spid="258"/>
                                        </p:tgtEl>
                                        <p:attrNameLst>
                                          <p:attrName>style.visibility</p:attrName>
                                        </p:attrNameLst>
                                      </p:cBhvr>
                                      <p:to>
                                        <p:strVal val="visible"/>
                                      </p:to>
                                    </p:set>
                                    <p:animEffect transition="in" filter="fade">
                                      <p:cBhvr>
                                        <p:cTn id="70" dur="500"/>
                                        <p:tgtEl>
                                          <p:spTgt spid="258"/>
                                        </p:tgtEl>
                                      </p:cBhvr>
                                    </p:animEffect>
                                  </p:childTnLst>
                                </p:cTn>
                              </p:par>
                            </p:childTnLst>
                          </p:cTn>
                        </p:par>
                        <p:par>
                          <p:cTn id="71" fill="hold">
                            <p:stCondLst>
                              <p:cond delay="1500"/>
                            </p:stCondLst>
                            <p:childTnLst>
                              <p:par>
                                <p:cTn id="72" presetID="10" presetClass="exit" presetSubtype="0" fill="hold" nodeType="afterEffect">
                                  <p:stCondLst>
                                    <p:cond delay="0"/>
                                  </p:stCondLst>
                                  <p:childTnLst>
                                    <p:animEffect transition="out" filter="fade">
                                      <p:cBhvr>
                                        <p:cTn id="73" dur="500"/>
                                        <p:tgtEl>
                                          <p:spTgt spid="269"/>
                                        </p:tgtEl>
                                      </p:cBhvr>
                                    </p:animEffect>
                                    <p:set>
                                      <p:cBhvr>
                                        <p:cTn id="74" dur="1" fill="hold">
                                          <p:stCondLst>
                                            <p:cond delay="499"/>
                                          </p:stCondLst>
                                        </p:cTn>
                                        <p:tgtEl>
                                          <p:spTgt spid="26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95"/>
                                        </p:tgtEl>
                                      </p:cBhvr>
                                    </p:animEffect>
                                    <p:set>
                                      <p:cBhvr>
                                        <p:cTn id="77" dur="1" fill="hold">
                                          <p:stCondLst>
                                            <p:cond delay="499"/>
                                          </p:stCondLst>
                                        </p:cTn>
                                        <p:tgtEl>
                                          <p:spTgt spid="29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left)">
                                      <p:cBhvr>
                                        <p:cTn id="82" dur="500"/>
                                        <p:tgtEl>
                                          <p:spTgt spid="14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51"/>
                                        </p:tgtEl>
                                        <p:attrNameLst>
                                          <p:attrName>style.visibility</p:attrName>
                                        </p:attrNameLst>
                                      </p:cBhvr>
                                      <p:to>
                                        <p:strVal val="visible"/>
                                      </p:to>
                                    </p:set>
                                    <p:animEffect transition="in" filter="wipe(left)">
                                      <p:cBhvr>
                                        <p:cTn id="86" dur="500"/>
                                        <p:tgtEl>
                                          <p:spTgt spid="151"/>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1500"/>
                            </p:stCondLst>
                            <p:childTnLst>
                              <p:par>
                                <p:cTn id="92" presetID="1" presetClass="entr" presetSubtype="0" fill="hold" nodeType="afterEffect">
                                  <p:stCondLst>
                                    <p:cond delay="0"/>
                                  </p:stCondLst>
                                  <p:childTnLst>
                                    <p:set>
                                      <p:cBhvr>
                                        <p:cTn id="93" dur="1" fill="hold">
                                          <p:stCondLst>
                                            <p:cond delay="0"/>
                                          </p:stCondLst>
                                        </p:cTn>
                                        <p:tgtEl>
                                          <p:spTgt spid="326"/>
                                        </p:tgtEl>
                                        <p:attrNameLst>
                                          <p:attrName>style.visibility</p:attrName>
                                        </p:attrNameLst>
                                      </p:cBhvr>
                                      <p:to>
                                        <p:strVal val="visible"/>
                                      </p:to>
                                    </p:set>
                                  </p:childTnLst>
                                </p:cTn>
                              </p:par>
                            </p:childTnLst>
                          </p:cTn>
                        </p:par>
                        <p:par>
                          <p:cTn id="94" fill="hold">
                            <p:stCondLst>
                              <p:cond delay="1500"/>
                            </p:stCondLst>
                            <p:childTnLst>
                              <p:par>
                                <p:cTn id="95" presetID="0" presetClass="path" presetSubtype="0" accel="50000" decel="50000" fill="hold" nodeType="afterEffect">
                                  <p:stCondLst>
                                    <p:cond delay="0"/>
                                  </p:stCondLst>
                                  <p:childTnLst>
                                    <p:animMotion origin="layout" path="M 3.33333E-6 -0.00555 L 0.28333 -2.22222E-6 " pathEditMode="relative" rAng="0" ptsTypes="AA">
                                      <p:cBhvr>
                                        <p:cTn id="96" dur="2000" fill="hold"/>
                                        <p:tgtEl>
                                          <p:spTgt spid="326"/>
                                        </p:tgtEl>
                                        <p:attrNameLst>
                                          <p:attrName>ppt_x</p:attrName>
                                          <p:attrName>ppt_y</p:attrName>
                                        </p:attrNameLst>
                                      </p:cBhvr>
                                      <p:rCtr x="142" y="3"/>
                                    </p:animMotion>
                                  </p:childTnLst>
                                </p:cTn>
                              </p:par>
                              <p:par>
                                <p:cTn id="97" presetID="1" presetClass="entr" presetSubtype="0" fill="hold" nodeType="withEffect">
                                  <p:stCondLst>
                                    <p:cond delay="0"/>
                                  </p:stCondLst>
                                  <p:childTnLst>
                                    <p:set>
                                      <p:cBhvr>
                                        <p:cTn id="98" dur="1" fill="hold">
                                          <p:stCondLst>
                                            <p:cond delay="0"/>
                                          </p:stCondLst>
                                        </p:cTn>
                                        <p:tgtEl>
                                          <p:spTgt spid="340"/>
                                        </p:tgtEl>
                                        <p:attrNameLst>
                                          <p:attrName>style.visibility</p:attrName>
                                        </p:attrNameLst>
                                      </p:cBhvr>
                                      <p:to>
                                        <p:strVal val="visible"/>
                                      </p:to>
                                    </p:set>
                                  </p:childTnLst>
                                </p:cTn>
                              </p:par>
                              <p:par>
                                <p:cTn id="99" presetID="0" presetClass="path" presetSubtype="0" accel="50000" decel="50000" fill="hold" nodeType="withEffect">
                                  <p:stCondLst>
                                    <p:cond delay="0"/>
                                  </p:stCondLst>
                                  <p:childTnLst>
                                    <p:animMotion origin="layout" path="M -3.33333E-6 4.44444E-6 L 0.14167 4.44444E-6 " pathEditMode="relative" rAng="0" ptsTypes="AA">
                                      <p:cBhvr>
                                        <p:cTn id="100" dur="2000" fill="hold"/>
                                        <p:tgtEl>
                                          <p:spTgt spid="340"/>
                                        </p:tgtEl>
                                        <p:attrNameLst>
                                          <p:attrName>ppt_x</p:attrName>
                                          <p:attrName>ppt_y</p:attrName>
                                        </p:attrNameLst>
                                      </p:cBhvr>
                                      <p:rCtr x="71" y="0"/>
                                    </p:animMotion>
                                  </p:childTnLst>
                                </p:cTn>
                              </p:par>
                            </p:childTnLst>
                          </p:cTn>
                        </p:par>
                        <p:par>
                          <p:cTn id="101" fill="hold">
                            <p:stCondLst>
                              <p:cond delay="3500"/>
                            </p:stCondLst>
                            <p:childTnLst>
                              <p:par>
                                <p:cTn id="102" presetID="22" presetClass="entr" presetSubtype="8" fill="hold" grpId="0"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4000"/>
                            </p:stCondLst>
                            <p:childTnLst>
                              <p:par>
                                <p:cTn id="106" presetID="22" presetClass="entr" presetSubtype="8" fill="hold" grpId="0"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wipe(left)">
                                      <p:cBhvr>
                                        <p:cTn id="108" dur="500"/>
                                        <p:tgtEl>
                                          <p:spTgt spid="316"/>
                                        </p:tgtEl>
                                      </p:cBhvr>
                                    </p:animEffect>
                                  </p:childTnLst>
                                </p:cTn>
                              </p:par>
                            </p:childTnLst>
                          </p:cTn>
                        </p:par>
                        <p:par>
                          <p:cTn id="109" fill="hold">
                            <p:stCondLst>
                              <p:cond delay="4500"/>
                            </p:stCondLst>
                            <p:childTnLst>
                              <p:par>
                                <p:cTn id="110" presetID="10" presetClass="entr" presetSubtype="0" fill="hold" nodeType="afterEffect">
                                  <p:stCondLst>
                                    <p:cond delay="0"/>
                                  </p:stCondLst>
                                  <p:childTnLst>
                                    <p:set>
                                      <p:cBhvr>
                                        <p:cTn id="111" dur="1" fill="hold">
                                          <p:stCondLst>
                                            <p:cond delay="0"/>
                                          </p:stCondLst>
                                        </p:cTn>
                                        <p:tgtEl>
                                          <p:spTgt spid="259"/>
                                        </p:tgtEl>
                                        <p:attrNameLst>
                                          <p:attrName>style.visibility</p:attrName>
                                        </p:attrNameLst>
                                      </p:cBhvr>
                                      <p:to>
                                        <p:strVal val="visible"/>
                                      </p:to>
                                    </p:set>
                                    <p:animEffect transition="in" filter="fade">
                                      <p:cBhvr>
                                        <p:cTn id="112" dur="500"/>
                                        <p:tgtEl>
                                          <p:spTgt spid="259"/>
                                        </p:tgtEl>
                                      </p:cBhvr>
                                    </p:animEffect>
                                  </p:childTnLst>
                                </p:cTn>
                              </p:par>
                            </p:childTnLst>
                          </p:cTn>
                        </p:par>
                        <p:par>
                          <p:cTn id="113" fill="hold">
                            <p:stCondLst>
                              <p:cond delay="5000"/>
                            </p:stCondLst>
                            <p:childTnLst>
                              <p:par>
                                <p:cTn id="114" presetID="10" presetClass="exit" presetSubtype="0" fill="hold" nodeType="afterEffect">
                                  <p:stCondLst>
                                    <p:cond delay="0"/>
                                  </p:stCondLst>
                                  <p:childTnLst>
                                    <p:animEffect transition="out" filter="fade">
                                      <p:cBhvr>
                                        <p:cTn id="115" dur="500"/>
                                        <p:tgtEl>
                                          <p:spTgt spid="326"/>
                                        </p:tgtEl>
                                      </p:cBhvr>
                                    </p:animEffect>
                                    <p:set>
                                      <p:cBhvr>
                                        <p:cTn id="116" dur="1" fill="hold">
                                          <p:stCondLst>
                                            <p:cond delay="499"/>
                                          </p:stCondLst>
                                        </p:cTn>
                                        <p:tgtEl>
                                          <p:spTgt spid="32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340"/>
                                        </p:tgtEl>
                                      </p:cBhvr>
                                    </p:animEffect>
                                    <p:set>
                                      <p:cBhvr>
                                        <p:cTn id="119" dur="1" fill="hold">
                                          <p:stCondLst>
                                            <p:cond delay="499"/>
                                          </p:stCondLst>
                                        </p:cTn>
                                        <p:tgtEl>
                                          <p:spTgt spid="34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55"/>
                                        </p:tgtEl>
                                        <p:attrNameLst>
                                          <p:attrName>style.visibility</p:attrName>
                                        </p:attrNameLst>
                                      </p:cBhvr>
                                      <p:to>
                                        <p:strVal val="visible"/>
                                      </p:to>
                                    </p:set>
                                    <p:animEffect transition="in" filter="wipe(left)">
                                      <p:cBhvr>
                                        <p:cTn id="124" dur="500"/>
                                        <p:tgtEl>
                                          <p:spTgt spid="155"/>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317"/>
                                        </p:tgtEl>
                                        <p:attrNameLst>
                                          <p:attrName>style.visibility</p:attrName>
                                        </p:attrNameLst>
                                      </p:cBhvr>
                                      <p:to>
                                        <p:strVal val="visible"/>
                                      </p:to>
                                    </p:set>
                                    <p:animEffect transition="in" filter="wipe(left)">
                                      <p:cBhvr>
                                        <p:cTn id="128" dur="500"/>
                                        <p:tgtEl>
                                          <p:spTgt spid="317"/>
                                        </p:tgtEl>
                                      </p:cBhvr>
                                    </p:animEffect>
                                  </p:childTnLst>
                                </p:cTn>
                              </p:par>
                              <p:par>
                                <p:cTn id="129" presetID="10" presetClass="entr" presetSubtype="0" fill="hold" nodeType="withEffect">
                                  <p:stCondLst>
                                    <p:cond delay="0"/>
                                  </p:stCondLst>
                                  <p:childTnLst>
                                    <p:set>
                                      <p:cBhvr>
                                        <p:cTn id="130" dur="1" fill="hold">
                                          <p:stCondLst>
                                            <p:cond delay="0"/>
                                          </p:stCondLst>
                                        </p:cTn>
                                        <p:tgtEl>
                                          <p:spTgt spid="354"/>
                                        </p:tgtEl>
                                        <p:attrNameLst>
                                          <p:attrName>style.visibility</p:attrName>
                                        </p:attrNameLst>
                                      </p:cBhvr>
                                      <p:to>
                                        <p:strVal val="visible"/>
                                      </p:to>
                                    </p:set>
                                    <p:animEffect transition="in" filter="fade">
                                      <p:cBhvr>
                                        <p:cTn id="131" dur="500"/>
                                        <p:tgtEl>
                                          <p:spTgt spid="354"/>
                                        </p:tgtEl>
                                      </p:cBhvr>
                                    </p:animEffect>
                                  </p:childTnLst>
                                </p:cTn>
                              </p:par>
                            </p:childTnLst>
                          </p:cTn>
                        </p:par>
                        <p:par>
                          <p:cTn id="132" fill="hold">
                            <p:stCondLst>
                              <p:cond delay="1000"/>
                            </p:stCondLst>
                            <p:childTnLst>
                              <p:par>
                                <p:cTn id="133" presetID="0" presetClass="path" presetSubtype="0" accel="50000" decel="50000" fill="hold" nodeType="afterEffect">
                                  <p:stCondLst>
                                    <p:cond delay="0"/>
                                  </p:stCondLst>
                                  <p:childTnLst>
                                    <p:animMotion origin="layout" path="M 3.33333E-6 -1.11111E-6 L 0.13993 -1.11111E-6 " pathEditMode="relative" rAng="0" ptsTypes="AA">
                                      <p:cBhvr>
                                        <p:cTn id="134" dur="500" fill="hold"/>
                                        <p:tgtEl>
                                          <p:spTgt spid="354"/>
                                        </p:tgtEl>
                                        <p:attrNameLst>
                                          <p:attrName>ppt_x</p:attrName>
                                          <p:attrName>ppt_y</p:attrName>
                                        </p:attrNameLst>
                                      </p:cBhvr>
                                      <p:rCtr x="70" y="0"/>
                                    </p:animMotion>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263"/>
                                        </p:tgtEl>
                                        <p:attrNameLst>
                                          <p:attrName>style.visibility</p:attrName>
                                        </p:attrNameLst>
                                      </p:cBhvr>
                                      <p:to>
                                        <p:strVal val="visible"/>
                                      </p:to>
                                    </p:set>
                                    <p:animEffect transition="in" filter="fade">
                                      <p:cBhvr>
                                        <p:cTn id="138" dur="500"/>
                                        <p:tgtEl>
                                          <p:spTgt spid="263"/>
                                        </p:tgtEl>
                                      </p:cBhvr>
                                    </p:animEffect>
                                  </p:childTnLst>
                                </p:cTn>
                              </p:par>
                            </p:childTnLst>
                          </p:cTn>
                        </p:par>
                        <p:par>
                          <p:cTn id="139" fill="hold">
                            <p:stCondLst>
                              <p:cond delay="2000"/>
                            </p:stCondLst>
                            <p:childTnLst>
                              <p:par>
                                <p:cTn id="140" presetID="10" presetClass="exit" presetSubtype="0" fill="hold" nodeType="afterEffect">
                                  <p:stCondLst>
                                    <p:cond delay="0"/>
                                  </p:stCondLst>
                                  <p:childTnLst>
                                    <p:animEffect transition="out" filter="fade">
                                      <p:cBhvr>
                                        <p:cTn id="141" dur="500"/>
                                        <p:tgtEl>
                                          <p:spTgt spid="354"/>
                                        </p:tgtEl>
                                      </p:cBhvr>
                                    </p:animEffect>
                                    <p:set>
                                      <p:cBhvr>
                                        <p:cTn id="142" dur="1" fill="hold">
                                          <p:stCondLst>
                                            <p:cond delay="499"/>
                                          </p:stCondLst>
                                        </p:cTn>
                                        <p:tgtEl>
                                          <p:spTgt spid="354"/>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157"/>
                                        </p:tgtEl>
                                        <p:attrNameLst>
                                          <p:attrName>style.visibility</p:attrName>
                                        </p:attrNameLst>
                                      </p:cBhvr>
                                      <p:to>
                                        <p:strVal val="visible"/>
                                      </p:to>
                                    </p:set>
                                    <p:animEffect transition="in" filter="wipe(right)">
                                      <p:cBhvr>
                                        <p:cTn id="147" dur="500"/>
                                        <p:tgtEl>
                                          <p:spTgt spid="157"/>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56"/>
                                        </p:tgtEl>
                                        <p:attrNameLst>
                                          <p:attrName>style.visibility</p:attrName>
                                        </p:attrNameLst>
                                      </p:cBhvr>
                                      <p:to>
                                        <p:strVal val="visible"/>
                                      </p:to>
                                    </p:set>
                                    <p:animEffect transition="in" filter="wipe(down)">
                                      <p:cBhvr>
                                        <p:cTn id="150" dur="500"/>
                                        <p:tgtEl>
                                          <p:spTgt spid="156"/>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368"/>
                                        </p:tgtEl>
                                        <p:attrNameLst>
                                          <p:attrName>style.visibility</p:attrName>
                                        </p:attrNameLst>
                                      </p:cBhvr>
                                      <p:to>
                                        <p:strVal val="visible"/>
                                      </p:to>
                                    </p:set>
                                    <p:animEffect transition="in" filter="wipe(up)">
                                      <p:cBhvr>
                                        <p:cTn id="155" dur="1000"/>
                                        <p:tgtEl>
                                          <p:spTgt spid="368"/>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158"/>
                                        </p:tgtEl>
                                        <p:attrNameLst>
                                          <p:attrName>style.visibility</p:attrName>
                                        </p:attrNameLst>
                                      </p:cBhvr>
                                      <p:to>
                                        <p:strVal val="visible"/>
                                      </p:to>
                                    </p:set>
                                    <p:animEffect transition="in" filter="wipe(up)">
                                      <p:cBhvr>
                                        <p:cTn id="158" dur="500"/>
                                        <p:tgtEl>
                                          <p:spTgt spid="158"/>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159"/>
                                        </p:tgtEl>
                                        <p:attrNameLst>
                                          <p:attrName>style.visibility</p:attrName>
                                        </p:attrNameLst>
                                      </p:cBhvr>
                                      <p:to>
                                        <p:strVal val="visible"/>
                                      </p:to>
                                    </p:set>
                                    <p:animEffect transition="in" filter="wipe(left)">
                                      <p:cBhvr>
                                        <p:cTn id="161" dur="500"/>
                                        <p:tgtEl>
                                          <p:spTgt spid="159"/>
                                        </p:tgtEl>
                                      </p:cBhvr>
                                    </p:animEffect>
                                  </p:childTnLst>
                                </p:cTn>
                              </p:par>
                            </p:childTnLst>
                          </p:cTn>
                        </p:par>
                        <p:par>
                          <p:cTn id="162" fill="hold">
                            <p:stCondLst>
                              <p:cond delay="1000"/>
                            </p:stCondLst>
                            <p:childTnLst>
                              <p:par>
                                <p:cTn id="163" presetID="1" presetClass="entr" presetSubtype="0" fill="hold" nodeType="afterEffect">
                                  <p:stCondLst>
                                    <p:cond delay="0"/>
                                  </p:stCondLst>
                                  <p:childTnLst>
                                    <p:set>
                                      <p:cBhvr>
                                        <p:cTn id="164" dur="1" fill="hold">
                                          <p:stCondLst>
                                            <p:cond delay="0"/>
                                          </p:stCondLst>
                                        </p:cTn>
                                        <p:tgtEl>
                                          <p:spTgt spid="267"/>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6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65"/>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64"/>
                                        </p:tgtEl>
                                        <p:attrNameLst>
                                          <p:attrName>style.visibility</p:attrName>
                                        </p:attrNameLst>
                                      </p:cBhvr>
                                      <p:to>
                                        <p:strVal val="visible"/>
                                      </p:to>
                                    </p:set>
                                  </p:childTnLst>
                                </p:cTn>
                              </p:par>
                            </p:childTnLst>
                          </p:cTn>
                        </p:par>
                        <p:par>
                          <p:cTn id="171" fill="hold">
                            <p:stCondLst>
                              <p:cond delay="1000"/>
                            </p:stCondLst>
                            <p:childTnLst>
                              <p:par>
                                <p:cTn id="172" presetID="0" presetClass="path" presetSubtype="0" accel="50000" decel="50000" fill="hold" nodeType="afterEffect">
                                  <p:stCondLst>
                                    <p:cond delay="0"/>
                                  </p:stCondLst>
                                  <p:childTnLst>
                                    <p:animMotion origin="layout" path="M -0.00833 -0.25625 L -0.00833 0.01041 " pathEditMode="relative" rAng="0" ptsTypes="AA">
                                      <p:cBhvr>
                                        <p:cTn id="173" dur="2000" fill="hold"/>
                                        <p:tgtEl>
                                          <p:spTgt spid="267"/>
                                        </p:tgtEl>
                                        <p:attrNameLst>
                                          <p:attrName>ppt_x</p:attrName>
                                          <p:attrName>ppt_y</p:attrName>
                                        </p:attrNameLst>
                                      </p:cBhvr>
                                      <p:rCtr x="0" y="133"/>
                                    </p:animMotion>
                                  </p:childTnLst>
                                </p:cTn>
                              </p:par>
                              <p:par>
                                <p:cTn id="174" presetID="0" presetClass="path" presetSubtype="0" accel="50000" decel="50000" fill="hold" nodeType="withEffect">
                                  <p:stCondLst>
                                    <p:cond delay="0"/>
                                  </p:stCondLst>
                                  <p:childTnLst>
                                    <p:animMotion origin="layout" path="M -0.0125 -0.25625 L -0.0125 0.01041 " pathEditMode="relative" rAng="0" ptsTypes="AA">
                                      <p:cBhvr>
                                        <p:cTn id="175" dur="2000" fill="hold"/>
                                        <p:tgtEl>
                                          <p:spTgt spid="266"/>
                                        </p:tgtEl>
                                        <p:attrNameLst>
                                          <p:attrName>ppt_x</p:attrName>
                                          <p:attrName>ppt_y</p:attrName>
                                        </p:attrNameLst>
                                      </p:cBhvr>
                                      <p:rCtr x="0" y="133"/>
                                    </p:animMotion>
                                  </p:childTnLst>
                                </p:cTn>
                              </p:par>
                              <p:par>
                                <p:cTn id="176" presetID="0" presetClass="path" presetSubtype="0" accel="50000" decel="50000" fill="hold" nodeType="withEffect">
                                  <p:stCondLst>
                                    <p:cond delay="0"/>
                                  </p:stCondLst>
                                  <p:childTnLst>
                                    <p:animMotion origin="layout" path="M -0.00834 -0.25069 L -0.00834 0.01597 " pathEditMode="relative" rAng="0" ptsTypes="AA">
                                      <p:cBhvr>
                                        <p:cTn id="177" dur="2000" fill="hold"/>
                                        <p:tgtEl>
                                          <p:spTgt spid="265"/>
                                        </p:tgtEl>
                                        <p:attrNameLst>
                                          <p:attrName>ppt_x</p:attrName>
                                          <p:attrName>ppt_y</p:attrName>
                                        </p:attrNameLst>
                                      </p:cBhvr>
                                      <p:rCtr x="0" y="133"/>
                                    </p:animMotion>
                                  </p:childTnLst>
                                </p:cTn>
                              </p:par>
                              <p:par>
                                <p:cTn id="178" presetID="0" presetClass="path" presetSubtype="0" accel="50000" decel="50000" fill="hold" nodeType="withEffect">
                                  <p:stCondLst>
                                    <p:cond delay="0"/>
                                  </p:stCondLst>
                                  <p:childTnLst>
                                    <p:animMotion origin="layout" path="M -0.01007 -0.25069 L -0.01007 0.01597 " pathEditMode="relative" rAng="0" ptsTypes="AA">
                                      <p:cBhvr>
                                        <p:cTn id="179" dur="2000" fill="hold"/>
                                        <p:tgtEl>
                                          <p:spTgt spid="264"/>
                                        </p:tgtEl>
                                        <p:attrNameLst>
                                          <p:attrName>ppt_x</p:attrName>
                                          <p:attrName>ppt_y</p:attrName>
                                        </p:attrNameLst>
                                      </p:cBhvr>
                                      <p:rCtr x="0" y="133"/>
                                    </p:animMotion>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52"/>
                                        </p:tgtEl>
                                        <p:attrNameLst>
                                          <p:attrName>style.visibility</p:attrName>
                                        </p:attrNameLst>
                                      </p:cBhvr>
                                      <p:to>
                                        <p:strVal val="visible"/>
                                      </p:to>
                                    </p:set>
                                    <p:animEffect transition="in" filter="wipe(left)">
                                      <p:cBhvr>
                                        <p:cTn id="184"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80" grpId="0" animBg="1"/>
      <p:bldP spid="182" grpId="0" animBg="1"/>
      <p:bldP spid="184" grpId="0" animBg="1"/>
      <p:bldP spid="185" grpId="0" animBg="1"/>
      <p:bldP spid="186" grpId="0" animBg="1"/>
      <p:bldP spid="187" grpId="0" animBg="1"/>
      <p:bldP spid="188" grpId="0" animBg="1"/>
      <p:bldP spid="316" grpId="0"/>
      <p:bldP spid="317" grpId="0"/>
      <p:bldP spid="143" grpId="0" animBg="1"/>
      <p:bldP spid="151" grpId="0"/>
      <p:bldP spid="152" grpId="0"/>
      <p:bldP spid="154" grpId="0"/>
      <p:bldP spid="155" grpId="0"/>
      <p:bldP spid="156" grpId="0" animBg="1"/>
      <p:bldP spid="157" grpId="0"/>
      <p:bldP spid="159" grpId="0"/>
      <p:bldP spid="252" grpId="0"/>
      <p:bldP spid="3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MIST Runs Over the Cloud!</a:t>
            </a:r>
            <a:endParaRPr lang="en-US" dirty="0"/>
          </a:p>
        </p:txBody>
      </p:sp>
      <p:sp>
        <p:nvSpPr>
          <p:cNvPr id="3" name="Content Placeholder 2"/>
          <p:cNvSpPr>
            <a:spLocks noGrp="1"/>
          </p:cNvSpPr>
          <p:nvPr>
            <p:ph idx="1"/>
          </p:nvPr>
        </p:nvSpPr>
        <p:spPr/>
        <p:txBody>
          <a:bodyPr>
            <a:normAutofit fontScale="62500" lnSpcReduction="20000"/>
          </a:bodyPr>
          <a:lstStyle/>
          <a:p>
            <a:pPr algn="ctr">
              <a:buNone/>
            </a:pPr>
            <a:r>
              <a:rPr lang="en-US" sz="4400" b="1" dirty="0" smtClean="0">
                <a:solidFill>
                  <a:srgbClr val="FF0000"/>
                </a:solidFill>
              </a:rPr>
              <a:t>Anaconda drives MIST to run over the Amazon cloud! </a:t>
            </a:r>
          </a:p>
          <a:p>
            <a:endParaRPr lang="en-US" dirty="0" smtClean="0"/>
          </a:p>
          <a:p>
            <a:r>
              <a:rPr lang="en-US" dirty="0" smtClean="0"/>
              <a:t>Star Cluster creates a Sun Grid Engine (SGE) cluster on the Amazon Elastic Compute Cloud </a:t>
            </a:r>
          </a:p>
          <a:p>
            <a:endParaRPr lang="en-US" dirty="0" smtClean="0"/>
          </a:p>
          <a:p>
            <a:r>
              <a:rPr lang="en-US" dirty="0" smtClean="0"/>
              <a:t>The Anaconda Amazon Machine Image (AMI) is used for the cluster master / nodes</a:t>
            </a:r>
          </a:p>
          <a:p>
            <a:endParaRPr lang="en-US" dirty="0" smtClean="0"/>
          </a:p>
          <a:p>
            <a:r>
              <a:rPr lang="en-US" dirty="0" smtClean="0"/>
              <a:t>Running the simulation on a cluster a Mock Mini simulation is executed to:</a:t>
            </a:r>
          </a:p>
          <a:p>
            <a:pPr lvl="1"/>
            <a:r>
              <a:rPr lang="en-US" dirty="0" smtClean="0"/>
              <a:t>Test equations</a:t>
            </a:r>
          </a:p>
          <a:p>
            <a:pPr lvl="1"/>
            <a:r>
              <a:rPr lang="en-US" dirty="0" smtClean="0"/>
              <a:t>Test population generation</a:t>
            </a:r>
          </a:p>
          <a:p>
            <a:pPr lvl="1"/>
            <a:r>
              <a:rPr lang="en-US" dirty="0" smtClean="0"/>
              <a:t>Test execution environment</a:t>
            </a:r>
          </a:p>
          <a:p>
            <a:pPr lvl="1"/>
            <a:endParaRPr lang="en-US" dirty="0" smtClean="0"/>
          </a:p>
          <a:p>
            <a:endParaRPr lang="en-US" dirty="0" smtClean="0"/>
          </a:p>
        </p:txBody>
      </p:sp>
      <p:sp>
        <p:nvSpPr>
          <p:cNvPr id="4" name="Cloud Callout 3"/>
          <p:cNvSpPr/>
          <p:nvPr/>
        </p:nvSpPr>
        <p:spPr>
          <a:xfrm>
            <a:off x="381000" y="5562600"/>
            <a:ext cx="3200400" cy="457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endParaRPr lang="en-US" dirty="0" smtClean="0">
              <a:solidFill>
                <a:schemeClr val="tx1"/>
              </a:solidFill>
            </a:endParaRPr>
          </a:p>
        </p:txBody>
      </p:sp>
      <p:sp>
        <p:nvSpPr>
          <p:cNvPr id="5" name="Cloud Callout 4"/>
          <p:cNvSpPr/>
          <p:nvPr/>
        </p:nvSpPr>
        <p:spPr>
          <a:xfrm>
            <a:off x="762000" y="594360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Cloud Callout 6"/>
          <p:cNvSpPr/>
          <p:nvPr/>
        </p:nvSpPr>
        <p:spPr>
          <a:xfrm>
            <a:off x="2743200" y="594360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Cloud</a:t>
            </a:r>
            <a:endParaRPr lang="en-US" dirty="0" smtClean="0">
              <a:solidFill>
                <a:schemeClr val="tx1"/>
              </a:solidFill>
            </a:endParaRPr>
          </a:p>
        </p:txBody>
      </p:sp>
      <p:sp>
        <p:nvSpPr>
          <p:cNvPr id="8" name="Cloud Callout 7"/>
          <p:cNvSpPr/>
          <p:nvPr/>
        </p:nvSpPr>
        <p:spPr>
          <a:xfrm>
            <a:off x="5029200" y="5943600"/>
            <a:ext cx="3200400" cy="838200"/>
          </a:xfrm>
          <a:prstGeom prst="cloudCallout">
            <a:avLst>
              <a:gd name="adj1" fmla="val 47295"/>
              <a:gd name="adj2" fmla="val -791"/>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73 0.00116 C -0.00035 -0.0037 0.00104 -0.00833 0.00226 -0.00833 C 0.0033 -0.00833 0.00365 -0.00069 0.00504 0.00162 C 0.00643 0.0037 0.0099 0.00625 0.01059 0.00509 C 0.01129 0.00394 0.01077 -0.00532 0.00903 -0.00509 C 0.00747 -0.00486 0.00295 0.00625 0.00035 0.00718 C -0.00208 0.0081 -0.00607 0.00093 -0.00607 -0.00046 C -0.00607 -0.00162 -0.00173 -0.00069 -1.94444E-6 -3.7037E-7 " pathEditMode="relative" rAng="0" ptsTypes="aaaaaaaA">
                                      <p:cBhvr>
                                        <p:cTn id="6" dur="5000" fill="hold"/>
                                        <p:tgtEl>
                                          <p:spTgt spid="5"/>
                                        </p:tgtEl>
                                        <p:attrNameLst>
                                          <p:attrName>ppt_x</p:attrName>
                                          <p:attrName>ppt_y</p:attrName>
                                        </p:attrNameLst>
                                      </p:cBhvr>
                                      <p:rCtr x="4" y="-1"/>
                                    </p:animMotion>
                                  </p:childTnLst>
                                </p:cTn>
                              </p:par>
                              <p:par>
                                <p:cTn id="7" presetID="0" presetClass="path" presetSubtype="0" accel="50000" decel="50000" fill="hold" grpId="0" nodeType="withEffect">
                                  <p:stCondLst>
                                    <p:cond delay="0"/>
                                  </p:stCondLst>
                                  <p:childTnLst>
                                    <p:animMotion origin="layout" path="M -0.00486 0.00903 C 0.00538 0.0051 0.0158 0.00139 0.01788 0.00232 C 0.02014 0.00325 0.01024 0.01575 0.00799 0.01575 C 0.00573 0.01575 0.00538 0.00162 0.00399 0.00232 C 0.00261 0.00301 -0.00278 0.02084 -0.00104 0.02014 C 0.00087 0.01945 0.0125 -0.00277 0.01493 -0.00208 C 0.01736 -0.00138 0.01632 0.02431 0.01389 0.02454 C 0.01146 0.025 0.0033 0.00278 -1.11111E-6 -4.44444E-6 " pathEditMode="relative" rAng="0" ptsTypes="aaaaaaaA">
                                      <p:cBhvr>
                                        <p:cTn id="8" dur="5000" fill="hold"/>
                                        <p:tgtEl>
                                          <p:spTgt spid="7"/>
                                        </p:tgtEl>
                                        <p:attrNameLst>
                                          <p:attrName>ppt_x</p:attrName>
                                          <p:attrName>ppt_y</p:attrName>
                                        </p:attrNameLst>
                                      </p:cBhvr>
                                      <p:rCtr x="13" y="2"/>
                                    </p:animMotion>
                                  </p:childTnLst>
                                </p:cTn>
                              </p:par>
                              <p:par>
                                <p:cTn id="9" presetID="0" presetClass="path" presetSubtype="0" accel="50000" decel="50000" fill="hold" grpId="0" nodeType="withEffect">
                                  <p:stCondLst>
                                    <p:cond delay="0"/>
                                  </p:stCondLst>
                                  <p:childTnLst>
                                    <p:animMotion origin="layout" path="M 1.11022E-16 2.22222E-6 L 0.01111 -0.00209 L 0.01111 0.01666 L 0.00764 -0.00209 L 1.11022E-16 0.01458 L 0.0066 0.01041 L 0.01667 0.00208 L 1.11022E-16 2.22222E-6 Z " pathEditMode="relative" rAng="0" ptsTypes="AAAAAAAA">
                                      <p:cBhvr>
                                        <p:cTn id="10" dur="5000" fill="hold"/>
                                        <p:tgtEl>
                                          <p:spTgt spid="8"/>
                                        </p:tgtEl>
                                        <p:attrNameLst>
                                          <p:attrName>ppt_x</p:attrName>
                                          <p:attrName>ppt_y</p:attrName>
                                        </p:attrNameLst>
                                      </p:cBhvr>
                                      <p:rCtr x="8" y="7"/>
                                    </p:animMotion>
                                  </p:childTnLst>
                                </p:cTn>
                              </p:par>
                              <p:par>
                                <p:cTn id="11" presetID="0" presetClass="path" presetSubtype="0" accel="50000" decel="50000" fill="hold" grpId="0" nodeType="withEffect">
                                  <p:stCondLst>
                                    <p:cond delay="0"/>
                                  </p:stCondLst>
                                  <p:childTnLst>
                                    <p:animMotion origin="layout" path="M 3.33333E-6 -0.00138 C 0.01458 0.0007 0.02934 0.00278 0.05173 0.00417 C 0.07413 0.00579 0.10868 0.00764 0.13385 0.00764 C 0.15902 0.00741 0.1717 0.00463 0.20347 0.00301 C 0.23524 0.00139 0.28333 -0.00277 0.325 -0.00254 C 0.36666 -0.00208 0.41041 0.00487 0.45347 0.00533 C 0.49652 0.00579 0.55104 -4.44444E-6 0.58385 0.00093 C 0.61666 0.00186 0.63906 0.00996 0.65 0.01112 " pathEditMode="relative" rAng="0" ptsTypes="aaaaaaaA">
                                      <p:cBhvr>
                                        <p:cTn id="12" dur="3000" fill="hold"/>
                                        <p:tgtEl>
                                          <p:spTgt spid="4"/>
                                        </p:tgtEl>
                                        <p:attrNameLst>
                                          <p:attrName>ppt_x</p:attrName>
                                          <p:attrName>ppt_y</p:attrName>
                                        </p:attrNameLst>
                                      </p:cBhvr>
                                      <p:rCtr x="325"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7058</TotalTime>
  <Words>4913</Words>
  <Application>Microsoft Office PowerPoint</Application>
  <PresentationFormat>On-screen Show (4:3)</PresentationFormat>
  <Paragraphs>3633</Paragraphs>
  <Slides>26</Slides>
  <Notes>2</Notes>
  <HiddenSlides>14</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Reference Model for Disease Progression – Data Quality Control</vt:lpstr>
      <vt:lpstr>The Reference Model</vt:lpstr>
      <vt:lpstr>How Does it Work?</vt:lpstr>
      <vt:lpstr>The Reference Model  Fitness Matrix – Selected Models</vt:lpstr>
      <vt:lpstr>Issues</vt:lpstr>
      <vt:lpstr>Solution - Quality Control</vt:lpstr>
      <vt:lpstr>INSPYRED MIST</vt:lpstr>
      <vt:lpstr>INSPYRED Evolutionary Computation</vt:lpstr>
      <vt:lpstr>MIST Runs Over the Cloud!</vt:lpstr>
      <vt:lpstr>Error Reduction Approach Summary</vt:lpstr>
      <vt:lpstr>Acknowledgments</vt:lpstr>
      <vt:lpstr>Questions?</vt:lpstr>
      <vt:lpstr>Populations: Background</vt:lpstr>
      <vt:lpstr>INSPYRED Evolutionary Computation:  Population Generation &amp; Objectives</vt:lpstr>
      <vt:lpstr>MIST Uses Computing Power Here is Proof!</vt:lpstr>
      <vt:lpstr>Risk Equations from the Literature Blinded</vt:lpstr>
      <vt:lpstr>The Reference Model for Disease Progression</vt:lpstr>
      <vt:lpstr>INSPYRED Evolutionary Computation</vt:lpstr>
      <vt:lpstr>Simulation Language / Compiler</vt:lpstr>
      <vt:lpstr>Monte Carlo Initialization:  Distribution to Population Generation </vt:lpstr>
      <vt:lpstr>Population Generation Example Skewed by Inclusion/Exclusion</vt:lpstr>
      <vt:lpstr>Population Generation Example With Objectives &amp; INSPYRED </vt:lpstr>
      <vt:lpstr>Monte Carlo Simulation  </vt:lpstr>
      <vt:lpstr>The Reference Model Fitness Matrix</vt:lpstr>
      <vt:lpstr>Reproducibility</vt:lpstr>
      <vt:lpstr>The Reference Model Advances Since Last Mount Hood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Model</dc:title>
  <dc:creator>Work</dc:creator>
  <cp:lastModifiedBy>Work</cp:lastModifiedBy>
  <cp:revision>877</cp:revision>
  <dcterms:created xsi:type="dcterms:W3CDTF">2012-03-14T20:44:16Z</dcterms:created>
  <dcterms:modified xsi:type="dcterms:W3CDTF">2014-07-06T08:07:51Z</dcterms:modified>
</cp:coreProperties>
</file>